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2" r:id="rId2"/>
    <p:sldId id="292" r:id="rId3"/>
    <p:sldId id="331" r:id="rId4"/>
    <p:sldId id="295" r:id="rId5"/>
    <p:sldId id="334" r:id="rId6"/>
    <p:sldId id="333" r:id="rId7"/>
    <p:sldId id="294" r:id="rId8"/>
    <p:sldId id="332" r:id="rId9"/>
    <p:sldId id="287" r:id="rId10"/>
    <p:sldId id="281" r:id="rId11"/>
    <p:sldId id="290" r:id="rId12"/>
    <p:sldId id="283" r:id="rId13"/>
    <p:sldId id="291" r:id="rId14"/>
    <p:sldId id="293" r:id="rId15"/>
    <p:sldId id="298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Realização das atividades de compras e serviços no período de isolamento social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'Consumo e serviços'!$J$51</c:f>
              <c:strCache>
                <c:ptCount val="1"/>
                <c:pt idx="0">
                  <c:v>Atividade não realizada devido ao isolamento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'Consumo e serviços'!$K$50:$N$50</c:f>
              <c:strCache>
                <c:ptCount val="4"/>
                <c:pt idx="0">
                  <c:v>Compras essenciais</c:v>
                </c:pt>
                <c:pt idx="1">
                  <c:v>Compras em geral</c:v>
                </c:pt>
                <c:pt idx="2">
                  <c:v>Restaurantes, bares, lanchonetes</c:v>
                </c:pt>
                <c:pt idx="3">
                  <c:v>Serviços em geral</c:v>
                </c:pt>
              </c:strCache>
            </c:strRef>
          </c:cat>
          <c:val>
            <c:numRef>
              <c:f>'Consumo e serviços'!$K$51:$N$51</c:f>
              <c:numCache>
                <c:formatCode>General</c:formatCode>
                <c:ptCount val="4"/>
                <c:pt idx="0">
                  <c:v>6</c:v>
                </c:pt>
                <c:pt idx="1">
                  <c:v>59</c:v>
                </c:pt>
                <c:pt idx="2">
                  <c:v>81</c:v>
                </c:pt>
                <c:pt idx="3">
                  <c:v>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47-4004-90BF-566C5E1383B1}"/>
            </c:ext>
          </c:extLst>
        </c:ser>
        <c:ser>
          <c:idx val="1"/>
          <c:order val="1"/>
          <c:tx>
            <c:strRef>
              <c:f>'Consumo e serviços'!$J$52</c:f>
              <c:strCache>
                <c:ptCount val="1"/>
                <c:pt idx="0">
                  <c:v>Mantive as mesmas atividades sem alteração de rotina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'Consumo e serviços'!$K$50:$N$50</c:f>
              <c:strCache>
                <c:ptCount val="4"/>
                <c:pt idx="0">
                  <c:v>Compras essenciais</c:v>
                </c:pt>
                <c:pt idx="1">
                  <c:v>Compras em geral</c:v>
                </c:pt>
                <c:pt idx="2">
                  <c:v>Restaurantes, bares, lanchonetes</c:v>
                </c:pt>
                <c:pt idx="3">
                  <c:v>Serviços em geral</c:v>
                </c:pt>
              </c:strCache>
            </c:strRef>
          </c:cat>
          <c:val>
            <c:numRef>
              <c:f>'Consumo e serviços'!$K$52:$N$52</c:f>
              <c:numCache>
                <c:formatCode>General</c:formatCode>
                <c:ptCount val="4"/>
                <c:pt idx="0">
                  <c:v>24</c:v>
                </c:pt>
                <c:pt idx="1">
                  <c:v>9</c:v>
                </c:pt>
                <c:pt idx="2">
                  <c:v>2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47-4004-90BF-566C5E1383B1}"/>
            </c:ext>
          </c:extLst>
        </c:ser>
        <c:ser>
          <c:idx val="2"/>
          <c:order val="2"/>
          <c:tx>
            <c:strRef>
              <c:f>'Consumo e serviços'!$J$53</c:f>
              <c:strCache>
                <c:ptCount val="1"/>
                <c:pt idx="0">
                  <c:v>Reduzi a frequência de deslocamentos para realizar essa atividade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'Consumo e serviços'!$K$50:$N$50</c:f>
              <c:strCache>
                <c:ptCount val="4"/>
                <c:pt idx="0">
                  <c:v>Compras essenciais</c:v>
                </c:pt>
                <c:pt idx="1">
                  <c:v>Compras em geral</c:v>
                </c:pt>
                <c:pt idx="2">
                  <c:v>Restaurantes, bares, lanchonetes</c:v>
                </c:pt>
                <c:pt idx="3">
                  <c:v>Serviços em geral</c:v>
                </c:pt>
              </c:strCache>
            </c:strRef>
          </c:cat>
          <c:val>
            <c:numRef>
              <c:f>'Consumo e serviços'!$K$53:$N$53</c:f>
              <c:numCache>
                <c:formatCode>General</c:formatCode>
                <c:ptCount val="4"/>
                <c:pt idx="0">
                  <c:v>171</c:v>
                </c:pt>
                <c:pt idx="1">
                  <c:v>60</c:v>
                </c:pt>
                <c:pt idx="2">
                  <c:v>11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47-4004-90BF-566C5E1383B1}"/>
            </c:ext>
          </c:extLst>
        </c:ser>
        <c:ser>
          <c:idx val="3"/>
          <c:order val="3"/>
          <c:tx>
            <c:strRef>
              <c:f>'Consumo e serviços'!$J$54</c:f>
              <c:strCache>
                <c:ptCount val="1"/>
                <c:pt idx="0">
                  <c:v>Atividade realizada de forma alternativa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'Consumo e serviços'!$K$50:$N$50</c:f>
              <c:strCache>
                <c:ptCount val="4"/>
                <c:pt idx="0">
                  <c:v>Compras essenciais</c:v>
                </c:pt>
                <c:pt idx="1">
                  <c:v>Compras em geral</c:v>
                </c:pt>
                <c:pt idx="2">
                  <c:v>Restaurantes, bares, lanchonetes</c:v>
                </c:pt>
                <c:pt idx="3">
                  <c:v>Serviços em geral</c:v>
                </c:pt>
              </c:strCache>
            </c:strRef>
          </c:cat>
          <c:val>
            <c:numRef>
              <c:f>'Consumo e serviços'!$K$54:$N$54</c:f>
              <c:numCache>
                <c:formatCode>General</c:formatCode>
                <c:ptCount val="4"/>
                <c:pt idx="0">
                  <c:v>96</c:v>
                </c:pt>
                <c:pt idx="1">
                  <c:v>128</c:v>
                </c:pt>
                <c:pt idx="2">
                  <c:v>150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B47-4004-90BF-566C5E1383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261090752"/>
        <c:axId val="263111600"/>
      </c:barChart>
      <c:catAx>
        <c:axId val="261090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3111600"/>
        <c:crosses val="autoZero"/>
        <c:auto val="1"/>
        <c:lblAlgn val="ctr"/>
        <c:lblOffset val="100"/>
        <c:noMultiLvlLbl val="0"/>
      </c:catAx>
      <c:valAx>
        <c:axId val="263111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6109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3"/>
          <c:order val="0"/>
          <c:tx>
            <c:strRef>
              <c:f>Trabalho!$C$57</c:f>
              <c:strCache>
                <c:ptCount val="1"/>
                <c:pt idx="0">
                  <c:v>Sim, mantive as mesmas atividades, com a mesma rotina habitual.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Trabalho!$A$58:$A$63</c:f>
              <c:strCache>
                <c:ptCount val="3"/>
                <c:pt idx="0">
                  <c:v>Empregado no setor privado</c:v>
                </c:pt>
                <c:pt idx="1">
                  <c:v>Servidor público</c:v>
                </c:pt>
                <c:pt idx="2">
                  <c:v>Total Geral</c:v>
                </c:pt>
              </c:strCache>
            </c:strRef>
          </c:cat>
          <c:val>
            <c:numRef>
              <c:f>Trabalho!$C$58:$C$63</c:f>
              <c:numCache>
                <c:formatCode>General</c:formatCode>
                <c:ptCount val="3"/>
                <c:pt idx="0">
                  <c:v>9</c:v>
                </c:pt>
                <c:pt idx="1">
                  <c:v>6</c:v>
                </c:pt>
                <c:pt idx="2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B4-4A9E-858C-53309211669E}"/>
            </c:ext>
          </c:extLst>
        </c:ser>
        <c:ser>
          <c:idx val="0"/>
          <c:order val="1"/>
          <c:tx>
            <c:strRef>
              <c:f>Trabalho!$B$57</c:f>
              <c:strCache>
                <c:ptCount val="1"/>
                <c:pt idx="0">
                  <c:v>Não consegui realizar a atividade.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Trabalho!$A$58:$A$63</c:f>
              <c:strCache>
                <c:ptCount val="3"/>
                <c:pt idx="0">
                  <c:v>Empregado no setor privado</c:v>
                </c:pt>
                <c:pt idx="1">
                  <c:v>Servidor público</c:v>
                </c:pt>
                <c:pt idx="2">
                  <c:v>Total Geral</c:v>
                </c:pt>
              </c:strCache>
            </c:strRef>
          </c:cat>
          <c:val>
            <c:numRef>
              <c:f>Trabalho!$B$58:$B$63</c:f>
              <c:numCache>
                <c:formatCode>General</c:formatCode>
                <c:ptCount val="3"/>
                <c:pt idx="0">
                  <c:v>1</c:v>
                </c:pt>
                <c:pt idx="1">
                  <c:v>6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B4-4A9E-858C-53309211669E}"/>
            </c:ext>
          </c:extLst>
        </c:ser>
        <c:ser>
          <c:idx val="4"/>
          <c:order val="2"/>
          <c:tx>
            <c:strRef>
              <c:f>Trabalho!$D$57</c:f>
              <c:strCache>
                <c:ptCount val="1"/>
                <c:pt idx="0">
                  <c:v>Sim, saindo de casa, mas com alteração da rotina habitual de deslocamento.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Trabalho!$A$58:$A$63</c:f>
              <c:strCache>
                <c:ptCount val="3"/>
                <c:pt idx="0">
                  <c:v>Empregado no setor privado</c:v>
                </c:pt>
                <c:pt idx="1">
                  <c:v>Servidor público</c:v>
                </c:pt>
                <c:pt idx="2">
                  <c:v>Total Geral</c:v>
                </c:pt>
              </c:strCache>
            </c:strRef>
          </c:cat>
          <c:val>
            <c:numRef>
              <c:f>Trabalho!$D$58:$D$63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1B4-4A9E-858C-53309211669E}"/>
            </c:ext>
          </c:extLst>
        </c:ser>
        <c:ser>
          <c:idx val="1"/>
          <c:order val="3"/>
          <c:tx>
            <c:strRef>
              <c:f>Trabalho!$E$57</c:f>
              <c:strCache>
                <c:ptCount val="1"/>
                <c:pt idx="0">
                  <c:v>Parcialmente, com alterações significativas em relação às atividades anteriores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Trabalho!$A$58:$A$63</c:f>
              <c:strCache>
                <c:ptCount val="3"/>
                <c:pt idx="0">
                  <c:v>Empregado no setor privado</c:v>
                </c:pt>
                <c:pt idx="1">
                  <c:v>Servidor público</c:v>
                </c:pt>
                <c:pt idx="2">
                  <c:v>Total Geral</c:v>
                </c:pt>
              </c:strCache>
            </c:strRef>
          </c:cat>
          <c:val>
            <c:numRef>
              <c:f>Trabalho!$E$58:$E$63</c:f>
              <c:numCache>
                <c:formatCode>General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1B4-4A9E-858C-53309211669E}"/>
            </c:ext>
          </c:extLst>
        </c:ser>
        <c:ser>
          <c:idx val="2"/>
          <c:order val="4"/>
          <c:tx>
            <c:strRef>
              <c:f>Trabalho!$F$57</c:f>
              <c:strCache>
                <c:ptCount val="1"/>
                <c:pt idx="0">
                  <c:v>Sim, de maneira alternativa, sem sair de casa.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Trabalho!$A$58:$A$63</c:f>
              <c:strCache>
                <c:ptCount val="3"/>
                <c:pt idx="0">
                  <c:v>Empregado no setor privado</c:v>
                </c:pt>
                <c:pt idx="1">
                  <c:v>Servidor público</c:v>
                </c:pt>
                <c:pt idx="2">
                  <c:v>Total Geral</c:v>
                </c:pt>
              </c:strCache>
            </c:strRef>
          </c:cat>
          <c:val>
            <c:numRef>
              <c:f>Trabalho!$F$58:$F$63</c:f>
              <c:numCache>
                <c:formatCode>General</c:formatCode>
                <c:ptCount val="3"/>
                <c:pt idx="0">
                  <c:v>30</c:v>
                </c:pt>
                <c:pt idx="1">
                  <c:v>22</c:v>
                </c:pt>
                <c:pt idx="2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B4-4A9E-858C-53309211669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311183040"/>
        <c:axId val="308146064"/>
      </c:barChart>
      <c:catAx>
        <c:axId val="311183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8146064"/>
        <c:crosses val="autoZero"/>
        <c:auto val="1"/>
        <c:lblAlgn val="ctr"/>
        <c:lblOffset val="100"/>
        <c:noMultiLvlLbl val="0"/>
      </c:catAx>
      <c:valAx>
        <c:axId val="308146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11183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Estudo!$B$47</c:f>
              <c:strCache>
                <c:ptCount val="1"/>
                <c:pt idx="0">
                  <c:v>A atividade foi interrompida no período de isolamento.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Estudo!$A$48:$A$51</c:f>
              <c:strCache>
                <c:ptCount val="4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Geral</c:v>
                </c:pt>
              </c:strCache>
            </c:strRef>
          </c:cat>
          <c:val>
            <c:numRef>
              <c:f>Estudo!$B$48:$B$51</c:f>
              <c:numCache>
                <c:formatCode>General</c:formatCode>
                <c:ptCount val="4"/>
                <c:pt idx="0">
                  <c:v>12</c:v>
                </c:pt>
                <c:pt idx="1">
                  <c:v>6</c:v>
                </c:pt>
                <c:pt idx="2">
                  <c:v>0</c:v>
                </c:pt>
                <c:pt idx="3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6-4097-A49D-19AEFB663E2B}"/>
            </c:ext>
          </c:extLst>
        </c:ser>
        <c:ser>
          <c:idx val="1"/>
          <c:order val="1"/>
          <c:tx>
            <c:strRef>
              <c:f>Estudo!$C$47</c:f>
              <c:strCache>
                <c:ptCount val="1"/>
                <c:pt idx="0">
                  <c:v>Não consegui realizar a atividade.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Estudo!$A$48:$A$51</c:f>
              <c:strCache>
                <c:ptCount val="4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Geral</c:v>
                </c:pt>
              </c:strCache>
            </c:strRef>
          </c:cat>
          <c:val>
            <c:numRef>
              <c:f>Estudo!$C$48:$C$51</c:f>
              <c:numCache>
                <c:formatCode>General</c:formatCode>
                <c:ptCount val="4"/>
                <c:pt idx="0">
                  <c:v>3</c:v>
                </c:pt>
                <c:pt idx="1">
                  <c:v>5</c:v>
                </c:pt>
                <c:pt idx="2">
                  <c:v>3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6-4097-A49D-19AEFB663E2B}"/>
            </c:ext>
          </c:extLst>
        </c:ser>
        <c:ser>
          <c:idx val="2"/>
          <c:order val="2"/>
          <c:tx>
            <c:strRef>
              <c:f>Estudo!$D$47</c:f>
              <c:strCache>
                <c:ptCount val="1"/>
                <c:pt idx="0">
                  <c:v>Sim, mantive as mesmas atividades, com a mesma rotina habitual.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Estudo!$A$48:$A$51</c:f>
              <c:strCache>
                <c:ptCount val="4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Geral</c:v>
                </c:pt>
              </c:strCache>
            </c:strRef>
          </c:cat>
          <c:val>
            <c:numRef>
              <c:f>Estudo!$D$48:$D$51</c:f>
              <c:numCache>
                <c:formatCode>General</c:formatCode>
                <c:ptCount val="4"/>
                <c:pt idx="0">
                  <c:v>2</c:v>
                </c:pt>
                <c:pt idx="1">
                  <c:v>6</c:v>
                </c:pt>
                <c:pt idx="2">
                  <c:v>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16-4097-A49D-19AEFB663E2B}"/>
            </c:ext>
          </c:extLst>
        </c:ser>
        <c:ser>
          <c:idx val="3"/>
          <c:order val="3"/>
          <c:tx>
            <c:strRef>
              <c:f>Estudo!$E$47</c:f>
              <c:strCache>
                <c:ptCount val="1"/>
                <c:pt idx="0">
                  <c:v>Parcialmente, com alterações significativas em relação às atividades anteriores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Estudo!$A$48:$A$51</c:f>
              <c:strCache>
                <c:ptCount val="4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Geral</c:v>
                </c:pt>
              </c:strCache>
            </c:strRef>
          </c:cat>
          <c:val>
            <c:numRef>
              <c:f>Estudo!$E$48:$E$51</c:f>
              <c:numCache>
                <c:formatCode>General</c:formatCode>
                <c:ptCount val="4"/>
                <c:pt idx="0">
                  <c:v>5</c:v>
                </c:pt>
                <c:pt idx="1">
                  <c:v>13</c:v>
                </c:pt>
                <c:pt idx="2">
                  <c:v>2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16-4097-A49D-19AEFB663E2B}"/>
            </c:ext>
          </c:extLst>
        </c:ser>
        <c:ser>
          <c:idx val="4"/>
          <c:order val="4"/>
          <c:tx>
            <c:strRef>
              <c:f>Estudo!$F$47</c:f>
              <c:strCache>
                <c:ptCount val="1"/>
                <c:pt idx="0">
                  <c:v>Sim, de maneira alternativa, sem sair de casa.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Estudo!$A$48:$A$51</c:f>
              <c:strCache>
                <c:ptCount val="4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Geral</c:v>
                </c:pt>
              </c:strCache>
            </c:strRef>
          </c:cat>
          <c:val>
            <c:numRef>
              <c:f>Estudo!$F$48:$F$51</c:f>
              <c:numCache>
                <c:formatCode>General</c:formatCode>
                <c:ptCount val="4"/>
                <c:pt idx="0">
                  <c:v>7</c:v>
                </c:pt>
                <c:pt idx="1">
                  <c:v>24</c:v>
                </c:pt>
                <c:pt idx="2">
                  <c:v>2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16-4097-A49D-19AEFB663E2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344451216"/>
        <c:axId val="81430640"/>
      </c:barChart>
      <c:catAx>
        <c:axId val="344451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81430640"/>
        <c:crosses val="autoZero"/>
        <c:auto val="1"/>
        <c:lblAlgn val="ctr"/>
        <c:lblOffset val="100"/>
        <c:noMultiLvlLbl val="0"/>
      </c:catAx>
      <c:valAx>
        <c:axId val="8143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4445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pt-B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200"/>
              <a:t>Avaliação da alternativa à distância para a atividade por grupos </a:t>
            </a:r>
          </a:p>
        </c:rich>
      </c:tx>
      <c:layout>
        <c:manualLayout>
          <c:xMode val="edge"/>
          <c:yMode val="edge"/>
          <c:x val="0.21413354146731317"/>
          <c:y val="8.25709411166345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0932858707279209"/>
          <c:y val="0.12319959737061499"/>
          <c:w val="0.41459124482624571"/>
          <c:h val="0.7493533075808930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Planilha2!$B$13</c:f>
              <c:strCache>
                <c:ptCount val="1"/>
                <c:pt idx="0">
                  <c:v>Não foi possível realizar a atividade sem me deslocar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Planilha2!$C$13:$M$13</c:f>
              <c:numCache>
                <c:formatCode>General</c:formatCode>
                <c:ptCount val="11"/>
                <c:pt idx="7">
                  <c:v>20</c:v>
                </c:pt>
                <c:pt idx="8">
                  <c:v>11</c:v>
                </c:pt>
                <c:pt idx="9">
                  <c:v>15</c:v>
                </c:pt>
                <c:pt idx="1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D0-4F32-B822-F478DD9A89EB}"/>
            </c:ext>
          </c:extLst>
        </c:ser>
        <c:ser>
          <c:idx val="1"/>
          <c:order val="1"/>
          <c:tx>
            <c:strRef>
              <c:f>Planilha2!$B$14</c:f>
              <c:strCache>
                <c:ptCount val="1"/>
                <c:pt idx="0">
                  <c:v>Não, mesmo em caso de impossibilidade de deslocamento e enquanto durar o isolamento não repetirei.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Planilha2!$C$14:$M$14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2</c:v>
                </c:pt>
                <c:pt idx="7">
                  <c:v>6</c:v>
                </c:pt>
                <c:pt idx="8">
                  <c:v>9</c:v>
                </c:pt>
                <c:pt idx="9">
                  <c:v>19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D0-4F32-B822-F478DD9A89EB}"/>
            </c:ext>
          </c:extLst>
        </c:ser>
        <c:ser>
          <c:idx val="2"/>
          <c:order val="2"/>
          <c:tx>
            <c:strRef>
              <c:f>Planilha2!$B$15</c:f>
              <c:strCache>
                <c:ptCount val="1"/>
                <c:pt idx="0">
                  <c:v>Não possuo autonomia para essa decisão, mas não gostaria de alternativas que reduzam necessidade de deslocamento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Planilha2!$C$15:$M$15</c:f>
              <c:numCache>
                <c:formatCode>General</c:formatCode>
                <c:ptCount val="11"/>
                <c:pt idx="0">
                  <c:v>1</c:v>
                </c:pt>
                <c:pt idx="1">
                  <c:v>5</c:v>
                </c:pt>
                <c:pt idx="2">
                  <c:v>0</c:v>
                </c:pt>
                <c:pt idx="3">
                  <c:v>6</c:v>
                </c:pt>
                <c:pt idx="4">
                  <c:v>2</c:v>
                </c:pt>
                <c:pt idx="5">
                  <c:v>4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D0-4F32-B822-F478DD9A89EB}"/>
            </c:ext>
          </c:extLst>
        </c:ser>
        <c:ser>
          <c:idx val="3"/>
          <c:order val="3"/>
          <c:tx>
            <c:strRef>
              <c:f>Planilha2!$B$16</c:f>
              <c:strCache>
                <c:ptCount val="1"/>
                <c:pt idx="0">
                  <c:v>Apenas em casos de impossibilidade de deslocamento.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Planilha2!$C$16:$M$16</c:f>
              <c:numCache>
                <c:formatCode>General</c:formatCode>
                <c:ptCount val="11"/>
                <c:pt idx="0">
                  <c:v>6</c:v>
                </c:pt>
                <c:pt idx="1">
                  <c:v>9</c:v>
                </c:pt>
                <c:pt idx="2">
                  <c:v>0</c:v>
                </c:pt>
                <c:pt idx="3">
                  <c:v>15</c:v>
                </c:pt>
                <c:pt idx="4">
                  <c:v>5</c:v>
                </c:pt>
                <c:pt idx="5">
                  <c:v>8</c:v>
                </c:pt>
                <c:pt idx="6">
                  <c:v>13</c:v>
                </c:pt>
                <c:pt idx="7">
                  <c:v>108</c:v>
                </c:pt>
                <c:pt idx="8">
                  <c:v>73</c:v>
                </c:pt>
                <c:pt idx="9">
                  <c:v>85</c:v>
                </c:pt>
                <c:pt idx="1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CD0-4F32-B822-F478DD9A89EB}"/>
            </c:ext>
          </c:extLst>
        </c:ser>
        <c:ser>
          <c:idx val="4"/>
          <c:order val="4"/>
          <c:tx>
            <c:strRef>
              <c:f>Planilha2!$B$17</c:f>
              <c:strCache>
                <c:ptCount val="1"/>
                <c:pt idx="0">
                  <c:v>Não possuo autonomia para essa decisão, mas gostaria de alternativas que reduzam necessidade de deslocamento.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Planilha2!$C$17:$M$17</c:f>
              <c:numCache>
                <c:formatCode>General</c:formatCode>
                <c:ptCount val="11"/>
                <c:pt idx="0">
                  <c:v>2</c:v>
                </c:pt>
                <c:pt idx="1">
                  <c:v>12</c:v>
                </c:pt>
                <c:pt idx="2">
                  <c:v>0</c:v>
                </c:pt>
                <c:pt idx="3">
                  <c:v>14</c:v>
                </c:pt>
                <c:pt idx="4">
                  <c:v>17</c:v>
                </c:pt>
                <c:pt idx="5">
                  <c:v>15</c:v>
                </c:pt>
                <c:pt idx="6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D0-4F32-B822-F478DD9A89EB}"/>
            </c:ext>
          </c:extLst>
        </c:ser>
        <c:ser>
          <c:idx val="5"/>
          <c:order val="5"/>
          <c:tx>
            <c:strRef>
              <c:f>Planilha2!$B$18</c:f>
              <c:strCache>
                <c:ptCount val="1"/>
                <c:pt idx="0">
                  <c:v>Sim, de vez em quando para realizar essa atividade.(Reduzirei em menos da metade os deslocamentos para atividades de estudo.)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Planilha2!$C$18:$M$18</c:f>
              <c:numCache>
                <c:formatCode>General</c:formatCode>
                <c:ptCount val="11"/>
                <c:pt idx="0">
                  <c:v>2</c:v>
                </c:pt>
                <c:pt idx="1">
                  <c:v>7</c:v>
                </c:pt>
                <c:pt idx="2">
                  <c:v>0</c:v>
                </c:pt>
                <c:pt idx="3">
                  <c:v>9</c:v>
                </c:pt>
                <c:pt idx="4">
                  <c:v>3</c:v>
                </c:pt>
                <c:pt idx="5">
                  <c:v>3</c:v>
                </c:pt>
                <c:pt idx="6">
                  <c:v>6</c:v>
                </c:pt>
                <c:pt idx="7">
                  <c:v>42</c:v>
                </c:pt>
                <c:pt idx="8">
                  <c:v>57</c:v>
                </c:pt>
                <c:pt idx="9">
                  <c:v>42</c:v>
                </c:pt>
                <c:pt idx="10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D0-4F32-B822-F478DD9A89EB}"/>
            </c:ext>
          </c:extLst>
        </c:ser>
        <c:ser>
          <c:idx val="6"/>
          <c:order val="6"/>
          <c:tx>
            <c:strRef>
              <c:f>Planilha2!$B$19</c:f>
              <c:strCache>
                <c:ptCount val="1"/>
                <c:pt idx="0">
                  <c:v>Sim, com frequência, para realizar essa atividade. (Reduzirei em mais da metade os deslocamentos para atividades de estudo.)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Planilha2!$C$19:$M$19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6">
                  <c:v>2</c:v>
                </c:pt>
                <c:pt idx="7">
                  <c:v>34</c:v>
                </c:pt>
                <c:pt idx="8">
                  <c:v>46</c:v>
                </c:pt>
                <c:pt idx="9">
                  <c:v>31</c:v>
                </c:pt>
                <c:pt idx="1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0CD0-4F32-B822-F478DD9A89EB}"/>
            </c:ext>
          </c:extLst>
        </c:ser>
        <c:ser>
          <c:idx val="7"/>
          <c:order val="7"/>
          <c:tx>
            <c:strRef>
              <c:f>Planilha2!$B$20</c:f>
              <c:strCache>
                <c:ptCount val="1"/>
                <c:pt idx="0">
                  <c:v>Sim, substituirei os deslocamentos futuros para essa atividade.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Planilha2!$C$20:$M$20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13</c:v>
                </c:pt>
                <c:pt idx="8">
                  <c:v>15</c:v>
                </c:pt>
                <c:pt idx="9">
                  <c:v>12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0CD0-4F32-B822-F478DD9A89EB}"/>
            </c:ext>
          </c:extLst>
        </c:ser>
        <c:ser>
          <c:idx val="8"/>
          <c:order val="8"/>
          <c:tx>
            <c:strRef>
              <c:f>Planilha2!$B$21</c:f>
              <c:strCache>
                <c:ptCount val="1"/>
                <c:pt idx="0">
                  <c:v>Minhas atividades eram realizadas sem necessidade de deslocamento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Planilha2!$C$12:$M$12</c:f>
              <c:strCache>
                <c:ptCount val="11"/>
                <c:pt idx="0">
                  <c:v>Graduação</c:v>
                </c:pt>
                <c:pt idx="1">
                  <c:v>Pós-Graduação</c:v>
                </c:pt>
                <c:pt idx="2">
                  <c:v>Outros</c:v>
                </c:pt>
                <c:pt idx="3">
                  <c:v>Total Estudos</c:v>
                </c:pt>
                <c:pt idx="4">
                  <c:v>Empregado no setor privado</c:v>
                </c:pt>
                <c:pt idx="5">
                  <c:v>Servidor público</c:v>
                </c:pt>
                <c:pt idx="6">
                  <c:v>Total Trabalho</c:v>
                </c:pt>
                <c:pt idx="7">
                  <c:v>Compras essenciais</c:v>
                </c:pt>
                <c:pt idx="8">
                  <c:v>Compras em geral</c:v>
                </c:pt>
                <c:pt idx="9">
                  <c:v>Restaurantes, bares, lanchonetes</c:v>
                </c:pt>
                <c:pt idx="10">
                  <c:v>Serviços em geral</c:v>
                </c:pt>
              </c:strCache>
            </c:strRef>
          </c:cat>
          <c:val>
            <c:numRef>
              <c:f>Planilha2!$C$21:$M$21</c:f>
              <c:numCache>
                <c:formatCode>General</c:formatCode>
                <c:ptCount val="11"/>
                <c:pt idx="0">
                  <c:v>2</c:v>
                </c:pt>
                <c:pt idx="1">
                  <c:v>19</c:v>
                </c:pt>
                <c:pt idx="2">
                  <c:v>23</c:v>
                </c:pt>
                <c:pt idx="3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0CD0-4F32-B822-F478DD9A89E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5"/>
        <c:overlap val="100"/>
        <c:axId val="164508960"/>
        <c:axId val="208766880"/>
      </c:barChart>
      <c:catAx>
        <c:axId val="164508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08766880"/>
        <c:crosses val="autoZero"/>
        <c:auto val="1"/>
        <c:lblAlgn val="ctr"/>
        <c:lblOffset val="100"/>
        <c:noMultiLvlLbl val="0"/>
      </c:catAx>
      <c:valAx>
        <c:axId val="208766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450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654242033879361"/>
          <c:y val="0.10408578393779459"/>
          <c:w val="0.33538723438853785"/>
          <c:h val="0.836210312974601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FBF83-185C-4518-BC6C-6D41282084FD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1267A-61D1-41FB-9AED-A9AC6AD160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113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pandemia fragiliza ainda mais o modelo de financiamento do transporte público coletivo por ônibus. O contexto </a:t>
            </a:r>
            <a:r>
              <a:rPr lang="pt-BR" dirty="0" err="1"/>
              <a:t>pré</a:t>
            </a:r>
            <a:r>
              <a:rPr lang="pt-BR" dirty="0"/>
              <a:t>-pandemia já demonstrava a necessidade de se rever os modelos de financiamento. O cenário futuro intensifica essa necessidade, afim de gerar atratividade.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pandemia evidencia a importância da movimentação de pessoas para os setores econômicos. Apesar de conceitualmente ser unânime o entendimento de que o transporte não é um fim em si mesmo, os modelos de financiamento atuais o consideram atividade fim, e limitam a capacidade de geração de receitas ao usuário direto do sistema.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processo de retomada pode ocorrer de forma a acelerar a queda de demanda do transporte coletivo e aumento do transporte individual na matriz modal.  É necessário repensar a agenda de investimentos em mobilidade urbana, e em alguns casos rever prioridades.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B9937A-201F-4B74-A247-A1214D9B6A2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03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B9937A-201F-4B74-A247-A1214D9B6A2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32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0" indent="0" algn="ctr">
              <a:buNone/>
              <a:defRPr sz="2000"/>
            </a:lvl2pPr>
            <a:lvl3pPr marL="914340" indent="0" algn="ctr">
              <a:buNone/>
              <a:defRPr sz="1800"/>
            </a:lvl3pPr>
            <a:lvl4pPr marL="1371510" indent="0" algn="ctr">
              <a:buNone/>
              <a:defRPr sz="1600"/>
            </a:lvl4pPr>
            <a:lvl5pPr marL="1828680" indent="0" algn="ctr">
              <a:buNone/>
              <a:defRPr sz="1600"/>
            </a:lvl5pPr>
            <a:lvl6pPr marL="2285850" indent="0" algn="ctr">
              <a:buNone/>
              <a:defRPr sz="1600"/>
            </a:lvl6pPr>
            <a:lvl7pPr marL="2743020" indent="0" algn="ctr">
              <a:buNone/>
              <a:defRPr sz="1600"/>
            </a:lvl7pPr>
            <a:lvl8pPr marL="3200190" indent="0" algn="ctr">
              <a:buNone/>
              <a:defRPr sz="1600"/>
            </a:lvl8pPr>
            <a:lvl9pPr marL="365736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994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51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6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27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495" y="1248071"/>
            <a:ext cx="7839010" cy="5484651"/>
          </a:xfrm>
        </p:spPr>
        <p:txBody>
          <a:bodyPr>
            <a:normAutofit/>
          </a:bodyPr>
          <a:lstStyle>
            <a:lvl1pPr marL="228585" indent="-22858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905"/>
            </a:lvl1pPr>
            <a:lvl2pPr marL="685755" indent="-22858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715"/>
            </a:lvl2pPr>
            <a:lvl3pPr marL="1142925" indent="-22858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524"/>
            </a:lvl3pPr>
            <a:lvl4pPr marL="1600095" indent="-22858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334"/>
            </a:lvl4pPr>
            <a:lvl5pPr marL="2057266" indent="-228585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334"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349" y="6357451"/>
            <a:ext cx="2057400" cy="365125"/>
          </a:xfrm>
        </p:spPr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96984" y="6350938"/>
            <a:ext cx="3086100" cy="365125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6318" y="6367596"/>
            <a:ext cx="2057400" cy="365125"/>
          </a:xfrm>
        </p:spPr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B61EEF-4821-43C3-B48D-9E04798F5664}"/>
              </a:ext>
            </a:extLst>
          </p:cNvPr>
          <p:cNvSpPr/>
          <p:nvPr userDrawn="1"/>
        </p:nvSpPr>
        <p:spPr>
          <a:xfrm>
            <a:off x="652495" y="319940"/>
            <a:ext cx="8178650" cy="64782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905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2495" y="336597"/>
            <a:ext cx="7839010" cy="631171"/>
          </a:xfrm>
        </p:spPr>
        <p:txBody>
          <a:bodyPr>
            <a:normAutofit/>
          </a:bodyPr>
          <a:lstStyle>
            <a:lvl1pPr>
              <a:defRPr sz="2286">
                <a:solidFill>
                  <a:schemeClr val="bg1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93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4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35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28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0" indent="0">
              <a:buNone/>
              <a:defRPr sz="1800" b="1"/>
            </a:lvl3pPr>
            <a:lvl4pPr marL="1371510" indent="0">
              <a:buNone/>
              <a:defRPr sz="1600" b="1"/>
            </a:lvl4pPr>
            <a:lvl5pPr marL="1828680" indent="0">
              <a:buNone/>
              <a:defRPr sz="1600" b="1"/>
            </a:lvl5pPr>
            <a:lvl6pPr marL="2285850" indent="0">
              <a:buNone/>
              <a:defRPr sz="1600" b="1"/>
            </a:lvl6pPr>
            <a:lvl7pPr marL="2743020" indent="0">
              <a:buNone/>
              <a:defRPr sz="1600" b="1"/>
            </a:lvl7pPr>
            <a:lvl8pPr marL="3200190" indent="0">
              <a:buNone/>
              <a:defRPr sz="1600" b="1"/>
            </a:lvl8pPr>
            <a:lvl9pPr marL="365736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40" indent="0">
              <a:buNone/>
              <a:defRPr sz="1800" b="1"/>
            </a:lvl3pPr>
            <a:lvl4pPr marL="1371510" indent="0">
              <a:buNone/>
              <a:defRPr sz="1600" b="1"/>
            </a:lvl4pPr>
            <a:lvl5pPr marL="1828680" indent="0">
              <a:buNone/>
              <a:defRPr sz="1600" b="1"/>
            </a:lvl5pPr>
            <a:lvl6pPr marL="2285850" indent="0">
              <a:buNone/>
              <a:defRPr sz="1600" b="1"/>
            </a:lvl6pPr>
            <a:lvl7pPr marL="2743020" indent="0">
              <a:buNone/>
              <a:defRPr sz="1600" b="1"/>
            </a:lvl7pPr>
            <a:lvl8pPr marL="3200190" indent="0">
              <a:buNone/>
              <a:defRPr sz="1600" b="1"/>
            </a:lvl8pPr>
            <a:lvl9pPr marL="365736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407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70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65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0" indent="0">
              <a:buNone/>
              <a:defRPr sz="1400"/>
            </a:lvl2pPr>
            <a:lvl3pPr marL="914340" indent="0">
              <a:buNone/>
              <a:defRPr sz="1200"/>
            </a:lvl3pPr>
            <a:lvl4pPr marL="1371510" indent="0">
              <a:buNone/>
              <a:defRPr sz="1000"/>
            </a:lvl4pPr>
            <a:lvl5pPr marL="1828680" indent="0">
              <a:buNone/>
              <a:defRPr sz="1000"/>
            </a:lvl5pPr>
            <a:lvl6pPr marL="2285850" indent="0">
              <a:buNone/>
              <a:defRPr sz="1000"/>
            </a:lvl6pPr>
            <a:lvl7pPr marL="2743020" indent="0">
              <a:buNone/>
              <a:defRPr sz="1000"/>
            </a:lvl7pPr>
            <a:lvl8pPr marL="3200190" indent="0">
              <a:buNone/>
              <a:defRPr sz="1000"/>
            </a:lvl8pPr>
            <a:lvl9pPr marL="365736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33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70" indent="0">
              <a:buNone/>
              <a:defRPr sz="2799"/>
            </a:lvl2pPr>
            <a:lvl3pPr marL="914340" indent="0">
              <a:buNone/>
              <a:defRPr sz="2400"/>
            </a:lvl3pPr>
            <a:lvl4pPr marL="1371510" indent="0">
              <a:buNone/>
              <a:defRPr sz="2000"/>
            </a:lvl4pPr>
            <a:lvl5pPr marL="1828680" indent="0">
              <a:buNone/>
              <a:defRPr sz="2000"/>
            </a:lvl5pPr>
            <a:lvl6pPr marL="2285850" indent="0">
              <a:buNone/>
              <a:defRPr sz="2000"/>
            </a:lvl6pPr>
            <a:lvl7pPr marL="2743020" indent="0">
              <a:buNone/>
              <a:defRPr sz="2000"/>
            </a:lvl7pPr>
            <a:lvl8pPr marL="3200190" indent="0">
              <a:buNone/>
              <a:defRPr sz="2000"/>
            </a:lvl8pPr>
            <a:lvl9pPr marL="365736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0" indent="0">
              <a:buNone/>
              <a:defRPr sz="1400"/>
            </a:lvl2pPr>
            <a:lvl3pPr marL="914340" indent="0">
              <a:buNone/>
              <a:defRPr sz="1200"/>
            </a:lvl3pPr>
            <a:lvl4pPr marL="1371510" indent="0">
              <a:buNone/>
              <a:defRPr sz="1000"/>
            </a:lvl4pPr>
            <a:lvl5pPr marL="1828680" indent="0">
              <a:buNone/>
              <a:defRPr sz="1000"/>
            </a:lvl5pPr>
            <a:lvl6pPr marL="2285850" indent="0">
              <a:buNone/>
              <a:defRPr sz="1000"/>
            </a:lvl6pPr>
            <a:lvl7pPr marL="2743020" indent="0">
              <a:buNone/>
              <a:defRPr sz="1000"/>
            </a:lvl7pPr>
            <a:lvl8pPr marL="3200190" indent="0">
              <a:buNone/>
              <a:defRPr sz="1000"/>
            </a:lvl8pPr>
            <a:lvl9pPr marL="365736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90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F04E1-F5B7-412D-B0FD-3FB1247CE114}" type="datetimeFigureOut">
              <a:rPr lang="pt-BR" smtClean="0"/>
              <a:t>13/11/2021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1D8F6-0BBB-46DF-A760-B2A2D0C03E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14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755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5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5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5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5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4.wdp"/><Relationship Id="rId1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microsoft.com/office/2007/relationships/hdphoto" Target="../media/hdphoto6.wdp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jp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m.com.br/app/noticia/gerais/2020/04/03/interna_gerais,1135260/em-meio-a-pandemia-de-coronavirus-estacao-diamante-fica-cheia-em-hora.s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bicicletanosplanos.org/como-fazer-na-sua-cidade/ot-politica-publi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bicicletanosplanos.org/como-fazer-na-sua-cidade/ot-politica-publica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A37180-A183-4792-91B3-F73296489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5" r="12528"/>
          <a:stretch/>
        </p:blipFill>
        <p:spPr>
          <a:xfrm>
            <a:off x="1" y="-7120"/>
            <a:ext cx="2971652" cy="686493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AEE647-CA6E-4D25-8EB2-310533785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2" r="40414"/>
          <a:stretch/>
        </p:blipFill>
        <p:spPr>
          <a:xfrm>
            <a:off x="2728284" y="190"/>
            <a:ext cx="3538537" cy="68576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C6B852B-B548-4208-B97D-77DA886AAC33}"/>
              </a:ext>
            </a:extLst>
          </p:cNvPr>
          <p:cNvSpPr/>
          <p:nvPr/>
        </p:nvSpPr>
        <p:spPr>
          <a:xfrm>
            <a:off x="5415190" y="189"/>
            <a:ext cx="3728810" cy="6857622"/>
          </a:xfrm>
          <a:prstGeom prst="rect">
            <a:avLst/>
          </a:prstGeom>
          <a:solidFill>
            <a:srgbClr val="EDE2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35483"/>
            <a:endParaRPr lang="pt-BR" sz="4063" b="1" dirty="0">
              <a:solidFill>
                <a:prstClr val="black"/>
              </a:solidFill>
              <a:latin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pPr algn="ctr" defTabSz="435483"/>
            <a:r>
              <a:rPr lang="pt-BR" sz="3429" b="1" dirty="0">
                <a:solidFill>
                  <a:prstClr val="black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PERSPECTIVAS PARA MOBILIDADE URBANA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DE1C36D-84BF-4482-ADD7-319C877F7645}"/>
              </a:ext>
            </a:extLst>
          </p:cNvPr>
          <p:cNvSpPr/>
          <p:nvPr/>
        </p:nvSpPr>
        <p:spPr>
          <a:xfrm>
            <a:off x="0" y="5286535"/>
            <a:ext cx="9144000" cy="1079646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vert="horz" lIns="154841" tIns="77419" rIns="154841" bIns="77419" rtlCol="0" anchor="ctr">
            <a:noAutofit/>
          </a:bodyPr>
          <a:lstStyle/>
          <a:p>
            <a:pPr marL="609570" indent="774153" algn="r" defTabSz="1218982">
              <a:lnSpc>
                <a:spcPct val="120000"/>
              </a:lnSpc>
              <a:spcBef>
                <a:spcPct val="0"/>
              </a:spcBef>
            </a:pPr>
            <a:r>
              <a:rPr lang="pt-BR" sz="2286" b="1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			Prof. Lílian Bracarense</a:t>
            </a:r>
          </a:p>
          <a:p>
            <a:pPr marL="609570" indent="774153" algn="r" defTabSz="1218982">
              <a:lnSpc>
                <a:spcPct val="120000"/>
              </a:lnSpc>
              <a:spcBef>
                <a:spcPct val="0"/>
              </a:spcBef>
            </a:pPr>
            <a:r>
              <a:rPr lang="pt-BR" sz="2286" b="1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UFT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15CF6B-CF8F-4E50-9D6A-3C4C0B1DABA4}"/>
              </a:ext>
            </a:extLst>
          </p:cNvPr>
          <p:cNvSpPr/>
          <p:nvPr/>
        </p:nvSpPr>
        <p:spPr>
          <a:xfrm>
            <a:off x="0" y="5286535"/>
            <a:ext cx="5415191" cy="107964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483"/>
            <a:r>
              <a:rPr lang="pt-BR" sz="2667" b="1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TRANSPORTE E MOBILIDADE  </a:t>
            </a:r>
          </a:p>
          <a:p>
            <a:pPr algn="ctr" defTabSz="435483"/>
            <a:r>
              <a:rPr lang="pt-BR" sz="2667" b="1" dirty="0">
                <a:solidFill>
                  <a:prstClr val="white"/>
                </a:solidFill>
                <a:latin typeface="Nirmala UI Semilight" panose="020B0402040204020203" pitchFamily="34" charset="0"/>
                <a:cs typeface="Nirmala UI Semilight" panose="020B0402040204020203" pitchFamily="34" charset="0"/>
              </a:rPr>
              <a:t>   EM TEMPOS DE PANDEMIA	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A75E676-935E-444F-A883-3E078AD17BAB}"/>
              </a:ext>
            </a:extLst>
          </p:cNvPr>
          <p:cNvGrpSpPr/>
          <p:nvPr/>
        </p:nvGrpSpPr>
        <p:grpSpPr>
          <a:xfrm>
            <a:off x="6230525" y="3041513"/>
            <a:ext cx="2098140" cy="1979113"/>
            <a:chOff x="5354053" y="733927"/>
            <a:chExt cx="3797458" cy="4558058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443A7B13-78B5-412F-8C17-711C69B40477}"/>
                </a:ext>
              </a:extLst>
            </p:cNvPr>
            <p:cNvGrpSpPr/>
            <p:nvPr/>
          </p:nvGrpSpPr>
          <p:grpSpPr>
            <a:xfrm>
              <a:off x="5354053" y="733927"/>
              <a:ext cx="3797458" cy="4558058"/>
              <a:chOff x="3292052" y="143849"/>
              <a:chExt cx="5822264" cy="6002377"/>
            </a:xfrm>
          </p:grpSpPr>
          <p:grpSp>
            <p:nvGrpSpPr>
              <p:cNvPr id="17" name="Agrupar 16">
                <a:extLst>
                  <a:ext uri="{FF2B5EF4-FFF2-40B4-BE49-F238E27FC236}">
                    <a16:creationId xmlns:a16="http://schemas.microsoft.com/office/drawing/2014/main" id="{3CA9573E-F275-4E40-94EC-DB26216B8857}"/>
                  </a:ext>
                </a:extLst>
              </p:cNvPr>
              <p:cNvGrpSpPr/>
              <p:nvPr/>
            </p:nvGrpSpPr>
            <p:grpSpPr>
              <a:xfrm>
                <a:off x="3292052" y="143849"/>
                <a:ext cx="5822264" cy="6002377"/>
                <a:chOff x="3379846" y="186780"/>
                <a:chExt cx="5822264" cy="6002377"/>
              </a:xfrm>
            </p:grpSpPr>
            <p:grpSp>
              <p:nvGrpSpPr>
                <p:cNvPr id="26" name="Agrupar 25">
                  <a:extLst>
                    <a:ext uri="{FF2B5EF4-FFF2-40B4-BE49-F238E27FC236}">
                      <a16:creationId xmlns:a16="http://schemas.microsoft.com/office/drawing/2014/main" id="{38131420-F7DF-4ADB-898E-4C5793836D7F}"/>
                    </a:ext>
                  </a:extLst>
                </p:cNvPr>
                <p:cNvGrpSpPr/>
                <p:nvPr/>
              </p:nvGrpSpPr>
              <p:grpSpPr>
                <a:xfrm rot="5216985">
                  <a:off x="7887271" y="2067528"/>
                  <a:ext cx="854242" cy="1775437"/>
                  <a:chOff x="3292384" y="1518023"/>
                  <a:chExt cx="854242" cy="1775437"/>
                </a:xfrm>
                <a:solidFill>
                  <a:srgbClr val="FF99CC"/>
                </a:solidFill>
              </p:grpSpPr>
              <p:sp>
                <p:nvSpPr>
                  <p:cNvPr id="41" name="Retângulo 40">
                    <a:extLst>
                      <a:ext uri="{FF2B5EF4-FFF2-40B4-BE49-F238E27FC236}">
                        <a16:creationId xmlns:a16="http://schemas.microsoft.com/office/drawing/2014/main" id="{C6C14150-3834-483F-A6B7-936C0CCD5C65}"/>
                      </a:ext>
                    </a:extLst>
                  </p:cNvPr>
                  <p:cNvSpPr/>
                  <p:nvPr/>
                </p:nvSpPr>
                <p:spPr>
                  <a:xfrm rot="16381686">
                    <a:off x="3149194" y="2697218"/>
                    <a:ext cx="1044021" cy="148464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2" name="Elipse 41">
                    <a:extLst>
                      <a:ext uri="{FF2B5EF4-FFF2-40B4-BE49-F238E27FC236}">
                        <a16:creationId xmlns:a16="http://schemas.microsoft.com/office/drawing/2014/main" id="{4F93E181-E6A7-470E-AEEA-B848D631A09F}"/>
                      </a:ext>
                    </a:extLst>
                  </p:cNvPr>
                  <p:cNvSpPr/>
                  <p:nvPr/>
                </p:nvSpPr>
                <p:spPr>
                  <a:xfrm rot="19176016">
                    <a:off x="3292384" y="1518023"/>
                    <a:ext cx="854242" cy="785607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27" name="Agrupar 26">
                  <a:extLst>
                    <a:ext uri="{FF2B5EF4-FFF2-40B4-BE49-F238E27FC236}">
                      <a16:creationId xmlns:a16="http://schemas.microsoft.com/office/drawing/2014/main" id="{8C5CB926-FF0B-480D-8BC4-EB165080E824}"/>
                    </a:ext>
                  </a:extLst>
                </p:cNvPr>
                <p:cNvGrpSpPr/>
                <p:nvPr/>
              </p:nvGrpSpPr>
              <p:grpSpPr>
                <a:xfrm>
                  <a:off x="5937868" y="186780"/>
                  <a:ext cx="854242" cy="1775437"/>
                  <a:chOff x="3292384" y="1518023"/>
                  <a:chExt cx="854242" cy="1775437"/>
                </a:xfrm>
                <a:solidFill>
                  <a:srgbClr val="FF99CC"/>
                </a:solidFill>
              </p:grpSpPr>
              <p:sp>
                <p:nvSpPr>
                  <p:cNvPr id="39" name="Retângulo 38">
                    <a:extLst>
                      <a:ext uri="{FF2B5EF4-FFF2-40B4-BE49-F238E27FC236}">
                        <a16:creationId xmlns:a16="http://schemas.microsoft.com/office/drawing/2014/main" id="{8DA4943F-1984-495F-BCD7-2AEB941D5770}"/>
                      </a:ext>
                    </a:extLst>
                  </p:cNvPr>
                  <p:cNvSpPr/>
                  <p:nvPr/>
                </p:nvSpPr>
                <p:spPr>
                  <a:xfrm rot="16381686">
                    <a:off x="3149194" y="2697218"/>
                    <a:ext cx="1044021" cy="148464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0" name="Elipse 39">
                    <a:extLst>
                      <a:ext uri="{FF2B5EF4-FFF2-40B4-BE49-F238E27FC236}">
                        <a16:creationId xmlns:a16="http://schemas.microsoft.com/office/drawing/2014/main" id="{638EAB52-2FB0-42EC-98EF-EAE966E46AF1}"/>
                      </a:ext>
                    </a:extLst>
                  </p:cNvPr>
                  <p:cNvSpPr/>
                  <p:nvPr/>
                </p:nvSpPr>
                <p:spPr>
                  <a:xfrm rot="19176016">
                    <a:off x="3292384" y="1518023"/>
                    <a:ext cx="854242" cy="785607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28" name="Agrupar 27">
                  <a:extLst>
                    <a:ext uri="{FF2B5EF4-FFF2-40B4-BE49-F238E27FC236}">
                      <a16:creationId xmlns:a16="http://schemas.microsoft.com/office/drawing/2014/main" id="{5D0CD898-ECB7-4C3D-9585-32475FD6B5F4}"/>
                    </a:ext>
                  </a:extLst>
                </p:cNvPr>
                <p:cNvGrpSpPr/>
                <p:nvPr/>
              </p:nvGrpSpPr>
              <p:grpSpPr>
                <a:xfrm rot="16020258">
                  <a:off x="3840444" y="2039970"/>
                  <a:ext cx="854242" cy="1775437"/>
                  <a:chOff x="3292384" y="1518023"/>
                  <a:chExt cx="854242" cy="1775437"/>
                </a:xfrm>
                <a:solidFill>
                  <a:srgbClr val="FF99CC"/>
                </a:solidFill>
              </p:grpSpPr>
              <p:sp>
                <p:nvSpPr>
                  <p:cNvPr id="37" name="Retângulo 36">
                    <a:extLst>
                      <a:ext uri="{FF2B5EF4-FFF2-40B4-BE49-F238E27FC236}">
                        <a16:creationId xmlns:a16="http://schemas.microsoft.com/office/drawing/2014/main" id="{A40C5837-4497-4935-A3FE-E12225771D55}"/>
                      </a:ext>
                    </a:extLst>
                  </p:cNvPr>
                  <p:cNvSpPr/>
                  <p:nvPr/>
                </p:nvSpPr>
                <p:spPr>
                  <a:xfrm rot="16381686">
                    <a:off x="3149194" y="2697218"/>
                    <a:ext cx="1044021" cy="148464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8" name="Elipse 37">
                    <a:extLst>
                      <a:ext uri="{FF2B5EF4-FFF2-40B4-BE49-F238E27FC236}">
                        <a16:creationId xmlns:a16="http://schemas.microsoft.com/office/drawing/2014/main" id="{F6D0968A-9ED4-400C-AB07-B18D07D55E2C}"/>
                      </a:ext>
                    </a:extLst>
                  </p:cNvPr>
                  <p:cNvSpPr/>
                  <p:nvPr/>
                </p:nvSpPr>
                <p:spPr>
                  <a:xfrm rot="19176016">
                    <a:off x="3292384" y="1518023"/>
                    <a:ext cx="854242" cy="785607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29" name="Agrupar 28">
                  <a:extLst>
                    <a:ext uri="{FF2B5EF4-FFF2-40B4-BE49-F238E27FC236}">
                      <a16:creationId xmlns:a16="http://schemas.microsoft.com/office/drawing/2014/main" id="{829F46E1-9CC1-40FC-9265-8C4AE58CEA02}"/>
                    </a:ext>
                  </a:extLst>
                </p:cNvPr>
                <p:cNvGrpSpPr/>
                <p:nvPr/>
              </p:nvGrpSpPr>
              <p:grpSpPr>
                <a:xfrm rot="10602902">
                  <a:off x="5756450" y="4228272"/>
                  <a:ext cx="854242" cy="1775437"/>
                  <a:chOff x="3292384" y="1518023"/>
                  <a:chExt cx="854242" cy="1775437"/>
                </a:xfrm>
                <a:solidFill>
                  <a:srgbClr val="FF99CC"/>
                </a:solidFill>
              </p:grpSpPr>
              <p:sp>
                <p:nvSpPr>
                  <p:cNvPr id="35" name="Retângulo 34">
                    <a:extLst>
                      <a:ext uri="{FF2B5EF4-FFF2-40B4-BE49-F238E27FC236}">
                        <a16:creationId xmlns:a16="http://schemas.microsoft.com/office/drawing/2014/main" id="{63F38A5D-C7C7-47CF-8F0B-82379E9251A4}"/>
                      </a:ext>
                    </a:extLst>
                  </p:cNvPr>
                  <p:cNvSpPr/>
                  <p:nvPr/>
                </p:nvSpPr>
                <p:spPr>
                  <a:xfrm rot="16381686">
                    <a:off x="3149194" y="2697218"/>
                    <a:ext cx="1044021" cy="148464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6" name="Elipse 35">
                    <a:extLst>
                      <a:ext uri="{FF2B5EF4-FFF2-40B4-BE49-F238E27FC236}">
                        <a16:creationId xmlns:a16="http://schemas.microsoft.com/office/drawing/2014/main" id="{C9B4E49E-CE6C-4643-B2EA-70D8D3903743}"/>
                      </a:ext>
                    </a:extLst>
                  </p:cNvPr>
                  <p:cNvSpPr/>
                  <p:nvPr/>
                </p:nvSpPr>
                <p:spPr>
                  <a:xfrm rot="19176016">
                    <a:off x="3292384" y="1518023"/>
                    <a:ext cx="854242" cy="785607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435483"/>
                    <a:endParaRPr lang="pt-BR" sz="1715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pic>
              <p:nvPicPr>
                <p:cNvPr id="30" name="Imagem 29">
                  <a:extLst>
                    <a:ext uri="{FF2B5EF4-FFF2-40B4-BE49-F238E27FC236}">
                      <a16:creationId xmlns:a16="http://schemas.microsoft.com/office/drawing/2014/main" id="{6E7492FC-0259-40BA-908A-FE7E97F4B4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6096" y="726532"/>
                  <a:ext cx="5462625" cy="5462625"/>
                </a:xfrm>
                <a:prstGeom prst="rect">
                  <a:avLst/>
                </a:prstGeom>
              </p:spPr>
            </p:pic>
            <p:sp>
              <p:nvSpPr>
                <p:cNvPr id="31" name="Elipse 30">
                  <a:extLst>
                    <a:ext uri="{FF2B5EF4-FFF2-40B4-BE49-F238E27FC236}">
                      <a16:creationId xmlns:a16="http://schemas.microsoft.com/office/drawing/2014/main" id="{55E08D47-F61B-4A5F-A65D-342DE7882399}"/>
                    </a:ext>
                  </a:extLst>
                </p:cNvPr>
                <p:cNvSpPr/>
                <p:nvPr/>
              </p:nvSpPr>
              <p:spPr>
                <a:xfrm rot="19176016">
                  <a:off x="4143204" y="4062265"/>
                  <a:ext cx="854242" cy="785607"/>
                </a:xfrm>
                <a:prstGeom prst="ellipse">
                  <a:avLst/>
                </a:prstGeom>
                <a:solidFill>
                  <a:srgbClr val="FF99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35483"/>
                  <a:endParaRPr lang="pt-BR" sz="1715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Elipse 31">
                  <a:extLst>
                    <a:ext uri="{FF2B5EF4-FFF2-40B4-BE49-F238E27FC236}">
                      <a16:creationId xmlns:a16="http://schemas.microsoft.com/office/drawing/2014/main" id="{EBE5C7EA-2FA8-44F2-8420-17973C642897}"/>
                    </a:ext>
                  </a:extLst>
                </p:cNvPr>
                <p:cNvSpPr/>
                <p:nvPr/>
              </p:nvSpPr>
              <p:spPr>
                <a:xfrm rot="19176016">
                  <a:off x="4399712" y="1098160"/>
                  <a:ext cx="854242" cy="785607"/>
                </a:xfrm>
                <a:prstGeom prst="ellipse">
                  <a:avLst/>
                </a:prstGeom>
                <a:solidFill>
                  <a:srgbClr val="FF99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35483"/>
                  <a:endParaRPr lang="pt-BR" sz="1715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Elipse 32">
                  <a:extLst>
                    <a:ext uri="{FF2B5EF4-FFF2-40B4-BE49-F238E27FC236}">
                      <a16:creationId xmlns:a16="http://schemas.microsoft.com/office/drawing/2014/main" id="{C44D0ECE-1AF6-48C2-8D85-86967F7625DC}"/>
                    </a:ext>
                  </a:extLst>
                </p:cNvPr>
                <p:cNvSpPr/>
                <p:nvPr/>
              </p:nvSpPr>
              <p:spPr>
                <a:xfrm rot="19176016">
                  <a:off x="7379424" y="1155105"/>
                  <a:ext cx="854242" cy="785607"/>
                </a:xfrm>
                <a:prstGeom prst="ellipse">
                  <a:avLst/>
                </a:prstGeom>
                <a:solidFill>
                  <a:srgbClr val="FF99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35483"/>
                  <a:endParaRPr lang="pt-BR" sz="1715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Elipse 33">
                  <a:extLst>
                    <a:ext uri="{FF2B5EF4-FFF2-40B4-BE49-F238E27FC236}">
                      <a16:creationId xmlns:a16="http://schemas.microsoft.com/office/drawing/2014/main" id="{37E91183-6DD6-42AB-B923-98B58B6BD5CD}"/>
                    </a:ext>
                  </a:extLst>
                </p:cNvPr>
                <p:cNvSpPr/>
                <p:nvPr/>
              </p:nvSpPr>
              <p:spPr>
                <a:xfrm rot="19176016">
                  <a:off x="7307418" y="4145580"/>
                  <a:ext cx="854242" cy="785607"/>
                </a:xfrm>
                <a:prstGeom prst="ellipse">
                  <a:avLst/>
                </a:prstGeom>
                <a:solidFill>
                  <a:srgbClr val="FF99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35483"/>
                  <a:r>
                    <a:rPr lang="pt-BR" sz="1715" dirty="0">
                      <a:solidFill>
                        <a:prstClr val="white"/>
                      </a:solidFill>
                      <a:latin typeface="Calibri" panose="020F0502020204030204"/>
                    </a:rPr>
                    <a:t>v</a:t>
                  </a:r>
                </a:p>
              </p:txBody>
            </p:sp>
          </p:grpSp>
          <p:pic>
            <p:nvPicPr>
              <p:cNvPr id="18" name="Imagem 17" descr="Uma imagem contendo vermelho, dirigindo, ônibus, andando de&#10;&#10;Descrição gerada automaticamente">
                <a:extLst>
                  <a:ext uri="{FF2B5EF4-FFF2-40B4-BE49-F238E27FC236}">
                    <a16:creationId xmlns:a16="http://schemas.microsoft.com/office/drawing/2014/main" id="{471B0909-119A-4BB6-A793-5185A7DB7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0877" y="2640231"/>
                <a:ext cx="708025" cy="486623"/>
              </a:xfrm>
              <a:prstGeom prst="rect">
                <a:avLst/>
              </a:prstGeom>
            </p:spPr>
          </p:pic>
          <p:pic>
            <p:nvPicPr>
              <p:cNvPr id="19" name="Imagem 18" descr="Uma imagem contendo desenho, texto&#10;&#10;Descrição gerada automaticamente">
                <a:extLst>
                  <a:ext uri="{FF2B5EF4-FFF2-40B4-BE49-F238E27FC236}">
                    <a16:creationId xmlns:a16="http://schemas.microsoft.com/office/drawing/2014/main" id="{026C9195-D70E-43BF-86CA-5141A51F0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538629" flipH="1" flipV="1">
                <a:off x="7398925" y="4219454"/>
                <a:ext cx="495638" cy="559061"/>
              </a:xfrm>
              <a:prstGeom prst="rect">
                <a:avLst/>
              </a:prstGeom>
            </p:spPr>
          </p:pic>
          <p:pic>
            <p:nvPicPr>
              <p:cNvPr id="20" name="Imagem 19" descr="Uma imagem contendo edifício, estrada&#10;&#10;Descrição gerada automaticamente">
                <a:extLst>
                  <a:ext uri="{FF2B5EF4-FFF2-40B4-BE49-F238E27FC236}">
                    <a16:creationId xmlns:a16="http://schemas.microsoft.com/office/drawing/2014/main" id="{3CB38FD5-9076-484C-90E5-BCCDCBBA2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1477" y="5335357"/>
                <a:ext cx="523415" cy="523415"/>
              </a:xfrm>
              <a:prstGeom prst="rect">
                <a:avLst/>
              </a:prstGeom>
            </p:spPr>
          </p:pic>
          <p:pic>
            <p:nvPicPr>
              <p:cNvPr id="21" name="Imagem 20" descr="Uma imagem contendo carro, desenho&#10;&#10;Descrição gerada automaticamente">
                <a:extLst>
                  <a:ext uri="{FF2B5EF4-FFF2-40B4-BE49-F238E27FC236}">
                    <a16:creationId xmlns:a16="http://schemas.microsoft.com/office/drawing/2014/main" id="{3E39104F-D455-4C1B-BD66-F28D875C4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5326" y="4061984"/>
                <a:ext cx="820969" cy="643200"/>
              </a:xfrm>
              <a:prstGeom prst="rect">
                <a:avLst/>
              </a:prstGeom>
            </p:spPr>
          </p:pic>
          <p:pic>
            <p:nvPicPr>
              <p:cNvPr id="22" name="Imagem 21" descr="Uma imagem contendo bicicleta&#10;&#10;Descrição gerada automaticamente">
                <a:extLst>
                  <a:ext uri="{FF2B5EF4-FFF2-40B4-BE49-F238E27FC236}">
                    <a16:creationId xmlns:a16="http://schemas.microsoft.com/office/drawing/2014/main" id="{099EAF33-84E0-4CB6-BAEA-BA6F1E496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0958" y="2680724"/>
                <a:ext cx="561720" cy="459795"/>
              </a:xfrm>
              <a:prstGeom prst="rect">
                <a:avLst/>
              </a:prstGeom>
            </p:spPr>
          </p:pic>
          <p:pic>
            <p:nvPicPr>
              <p:cNvPr id="23" name="Imagem 22" descr="Uma imagem contendo aeronave, desenho, avião&#10;&#10;Descrição gerada automaticamente">
                <a:extLst>
                  <a:ext uri="{FF2B5EF4-FFF2-40B4-BE49-F238E27FC236}">
                    <a16:creationId xmlns:a16="http://schemas.microsoft.com/office/drawing/2014/main" id="{67F95F57-1714-45D4-B496-F61CC76FB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291473" y="1041578"/>
                <a:ext cx="866941" cy="866941"/>
              </a:xfrm>
              <a:prstGeom prst="rect">
                <a:avLst/>
              </a:prstGeom>
            </p:spPr>
          </p:pic>
          <p:pic>
            <p:nvPicPr>
              <p:cNvPr id="24" name="Imagem 23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7A412872-3D60-45A5-BD7A-6C523E686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7610" y="160225"/>
                <a:ext cx="765977" cy="700788"/>
              </a:xfrm>
              <a:prstGeom prst="rect">
                <a:avLst/>
              </a:prstGeom>
            </p:spPr>
          </p:pic>
          <p:pic>
            <p:nvPicPr>
              <p:cNvPr id="25" name="Imagem 24" descr="Fundo preto com letras brancas&#10;&#10;Descrição gerada automaticamente">
                <a:extLst>
                  <a:ext uri="{FF2B5EF4-FFF2-40B4-BE49-F238E27FC236}">
                    <a16:creationId xmlns:a16="http://schemas.microsoft.com/office/drawing/2014/main" id="{B4F6EFA6-B410-4F7D-8186-28F1DC506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6798" y="1132306"/>
                <a:ext cx="745342" cy="745342"/>
              </a:xfrm>
              <a:prstGeom prst="rect">
                <a:avLst/>
              </a:prstGeom>
            </p:spPr>
          </p:pic>
        </p:grpSp>
        <p:pic>
          <p:nvPicPr>
            <p:cNvPr id="12" name="Imagem 11" descr="Uma imagem contendo frutas, flor&#10;&#10;Descrição gerada automaticamente">
              <a:extLst>
                <a:ext uri="{FF2B5EF4-FFF2-40B4-BE49-F238E27FC236}">
                  <a16:creationId xmlns:a16="http://schemas.microsoft.com/office/drawing/2014/main" id="{FC3367A4-1DD8-4533-9F2E-57A08F0B3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117" y="2144991"/>
              <a:ext cx="834689" cy="673203"/>
            </a:xfrm>
            <a:prstGeom prst="rect">
              <a:avLst/>
            </a:prstGeom>
          </p:spPr>
        </p:pic>
        <p:pic>
          <p:nvPicPr>
            <p:cNvPr id="13" name="Imagem 12" descr="Uma imagem contendo frutas, flor&#10;&#10;Descrição gerada automaticamente">
              <a:extLst>
                <a:ext uri="{FF2B5EF4-FFF2-40B4-BE49-F238E27FC236}">
                  <a16:creationId xmlns:a16="http://schemas.microsoft.com/office/drawing/2014/main" id="{A3E65C40-C792-416F-A7F4-39CA366B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0496" y="3341327"/>
              <a:ext cx="834689" cy="673203"/>
            </a:xfrm>
            <a:prstGeom prst="rect">
              <a:avLst/>
            </a:prstGeom>
          </p:spPr>
        </p:pic>
        <p:pic>
          <p:nvPicPr>
            <p:cNvPr id="14" name="Imagem 13" descr="Uma imagem contendo frutas, flor&#10;&#10;Descrição gerada automaticamente">
              <a:extLst>
                <a:ext uri="{FF2B5EF4-FFF2-40B4-BE49-F238E27FC236}">
                  <a16:creationId xmlns:a16="http://schemas.microsoft.com/office/drawing/2014/main" id="{9F8A05EB-FE2A-4843-9F1B-5804C0E2A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864" y="2400039"/>
              <a:ext cx="621783" cy="501488"/>
            </a:xfrm>
            <a:prstGeom prst="rect">
              <a:avLst/>
            </a:prstGeom>
          </p:spPr>
        </p:pic>
        <p:pic>
          <p:nvPicPr>
            <p:cNvPr id="15" name="Imagem 14" descr="Uma imagem contendo frutas, flor&#10;&#10;Descrição gerada automaticamente">
              <a:extLst>
                <a:ext uri="{FF2B5EF4-FFF2-40B4-BE49-F238E27FC236}">
                  <a16:creationId xmlns:a16="http://schemas.microsoft.com/office/drawing/2014/main" id="{4FB9CE9A-AE8B-41A8-B3A1-89302327F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178" y="2891204"/>
              <a:ext cx="700413" cy="564905"/>
            </a:xfrm>
            <a:prstGeom prst="rect">
              <a:avLst/>
            </a:prstGeom>
          </p:spPr>
        </p:pic>
        <p:pic>
          <p:nvPicPr>
            <p:cNvPr id="16" name="Imagem 15" descr="Uma imagem contendo frutas, flor&#10;&#10;Descrição gerada automaticamente">
              <a:extLst>
                <a:ext uri="{FF2B5EF4-FFF2-40B4-BE49-F238E27FC236}">
                  <a16:creationId xmlns:a16="http://schemas.microsoft.com/office/drawing/2014/main" id="{258D3C59-7FFD-473A-B0EB-A1BD4C2E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689" y="1785947"/>
              <a:ext cx="529942" cy="427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65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75" y="310644"/>
            <a:ext cx="8173763" cy="645781"/>
          </a:xfrm>
        </p:spPr>
        <p:txBody>
          <a:bodyPr>
            <a:normAutofit/>
          </a:bodyPr>
          <a:lstStyle/>
          <a:p>
            <a:r>
              <a:rPr lang="pt-BR" dirty="0"/>
              <a:t>TRANSPORTE PÚBLICO</a:t>
            </a:r>
          </a:p>
        </p:txBody>
      </p:sp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D8189DD1-F950-42B8-AAC3-5353AC4FDE2D}"/>
              </a:ext>
            </a:extLst>
          </p:cNvPr>
          <p:cNvSpPr/>
          <p:nvPr/>
        </p:nvSpPr>
        <p:spPr>
          <a:xfrm>
            <a:off x="4354636" y="2030766"/>
            <a:ext cx="1446246" cy="940059"/>
          </a:xfrm>
          <a:custGeom>
            <a:avLst/>
            <a:gdLst>
              <a:gd name="connsiteX0" fmla="*/ 0 w 1518307"/>
              <a:gd name="connsiteY0" fmla="*/ 164486 h 986899"/>
              <a:gd name="connsiteX1" fmla="*/ 164486 w 1518307"/>
              <a:gd name="connsiteY1" fmla="*/ 0 h 986899"/>
              <a:gd name="connsiteX2" fmla="*/ 1353821 w 1518307"/>
              <a:gd name="connsiteY2" fmla="*/ 0 h 986899"/>
              <a:gd name="connsiteX3" fmla="*/ 1518307 w 1518307"/>
              <a:gd name="connsiteY3" fmla="*/ 164486 h 986899"/>
              <a:gd name="connsiteX4" fmla="*/ 1518307 w 1518307"/>
              <a:gd name="connsiteY4" fmla="*/ 822413 h 986899"/>
              <a:gd name="connsiteX5" fmla="*/ 1353821 w 1518307"/>
              <a:gd name="connsiteY5" fmla="*/ 986899 h 986899"/>
              <a:gd name="connsiteX6" fmla="*/ 164486 w 1518307"/>
              <a:gd name="connsiteY6" fmla="*/ 986899 h 986899"/>
              <a:gd name="connsiteX7" fmla="*/ 0 w 1518307"/>
              <a:gd name="connsiteY7" fmla="*/ 822413 h 986899"/>
              <a:gd name="connsiteX8" fmla="*/ 0 w 1518307"/>
              <a:gd name="connsiteY8" fmla="*/ 164486 h 9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8307" h="986899">
                <a:moveTo>
                  <a:pt x="0" y="164486"/>
                </a:moveTo>
                <a:cubicBezTo>
                  <a:pt x="0" y="73643"/>
                  <a:pt x="73643" y="0"/>
                  <a:pt x="164486" y="0"/>
                </a:cubicBezTo>
                <a:lnTo>
                  <a:pt x="1353821" y="0"/>
                </a:lnTo>
                <a:cubicBezTo>
                  <a:pt x="1444664" y="0"/>
                  <a:pt x="1518307" y="73643"/>
                  <a:pt x="1518307" y="164486"/>
                </a:cubicBezTo>
                <a:lnTo>
                  <a:pt x="1518307" y="822413"/>
                </a:lnTo>
                <a:cubicBezTo>
                  <a:pt x="1518307" y="913256"/>
                  <a:pt x="1444664" y="986899"/>
                  <a:pt x="1353821" y="986899"/>
                </a:cubicBezTo>
                <a:lnTo>
                  <a:pt x="164486" y="986899"/>
                </a:lnTo>
                <a:cubicBezTo>
                  <a:pt x="73643" y="986899"/>
                  <a:pt x="0" y="913256"/>
                  <a:pt x="0" y="822413"/>
                </a:cubicBezTo>
                <a:lnTo>
                  <a:pt x="0" y="164486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3956" tIns="103956" rIns="103956" bIns="103956" numCol="1" spcCol="1270" anchor="ctr" anchorCtr="0">
            <a:noAutofit/>
          </a:bodyPr>
          <a:lstStyle/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Perda de demanda TP</a:t>
            </a:r>
          </a:p>
        </p:txBody>
      </p:sp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59F2C949-8B83-4E1B-90FB-5B13D7137031}"/>
              </a:ext>
            </a:extLst>
          </p:cNvPr>
          <p:cNvSpPr/>
          <p:nvPr/>
        </p:nvSpPr>
        <p:spPr>
          <a:xfrm rot="536180">
            <a:off x="3679175" y="2564814"/>
            <a:ext cx="3761178" cy="3761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077428" y="2695"/>
                </a:moveTo>
                <a:arcTo wR="1974292" hR="1974292" stAng="16379668" swAng="1965859"/>
              </a:path>
            </a:pathLst>
          </a:custGeom>
          <a:noFill/>
          <a:ln>
            <a:solidFill>
              <a:schemeClr val="accent5"/>
            </a:solidFill>
            <a:tailEnd type="arrow"/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A6E26DBC-25D2-4B7F-BE4A-81BD35A10008}"/>
              </a:ext>
            </a:extLst>
          </p:cNvPr>
          <p:cNvSpPr/>
          <p:nvPr/>
        </p:nvSpPr>
        <p:spPr>
          <a:xfrm>
            <a:off x="5995899" y="3216424"/>
            <a:ext cx="1784638" cy="940059"/>
          </a:xfrm>
          <a:custGeom>
            <a:avLst/>
            <a:gdLst>
              <a:gd name="connsiteX0" fmla="*/ 0 w 1873560"/>
              <a:gd name="connsiteY0" fmla="*/ 164486 h 986899"/>
              <a:gd name="connsiteX1" fmla="*/ 164486 w 1873560"/>
              <a:gd name="connsiteY1" fmla="*/ 0 h 986899"/>
              <a:gd name="connsiteX2" fmla="*/ 1709074 w 1873560"/>
              <a:gd name="connsiteY2" fmla="*/ 0 h 986899"/>
              <a:gd name="connsiteX3" fmla="*/ 1873560 w 1873560"/>
              <a:gd name="connsiteY3" fmla="*/ 164486 h 986899"/>
              <a:gd name="connsiteX4" fmla="*/ 1873560 w 1873560"/>
              <a:gd name="connsiteY4" fmla="*/ 822413 h 986899"/>
              <a:gd name="connsiteX5" fmla="*/ 1709074 w 1873560"/>
              <a:gd name="connsiteY5" fmla="*/ 986899 h 986899"/>
              <a:gd name="connsiteX6" fmla="*/ 164486 w 1873560"/>
              <a:gd name="connsiteY6" fmla="*/ 986899 h 986899"/>
              <a:gd name="connsiteX7" fmla="*/ 0 w 1873560"/>
              <a:gd name="connsiteY7" fmla="*/ 822413 h 986899"/>
              <a:gd name="connsiteX8" fmla="*/ 0 w 1873560"/>
              <a:gd name="connsiteY8" fmla="*/ 164486 h 9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560" h="986899">
                <a:moveTo>
                  <a:pt x="0" y="164486"/>
                </a:moveTo>
                <a:cubicBezTo>
                  <a:pt x="0" y="73643"/>
                  <a:pt x="73643" y="0"/>
                  <a:pt x="164486" y="0"/>
                </a:cubicBezTo>
                <a:lnTo>
                  <a:pt x="1709074" y="0"/>
                </a:lnTo>
                <a:cubicBezTo>
                  <a:pt x="1799917" y="0"/>
                  <a:pt x="1873560" y="73643"/>
                  <a:pt x="1873560" y="164486"/>
                </a:cubicBezTo>
                <a:lnTo>
                  <a:pt x="1873560" y="822413"/>
                </a:lnTo>
                <a:cubicBezTo>
                  <a:pt x="1873560" y="913256"/>
                  <a:pt x="1799917" y="986899"/>
                  <a:pt x="1709074" y="986899"/>
                </a:cubicBezTo>
                <a:lnTo>
                  <a:pt x="164486" y="986899"/>
                </a:lnTo>
                <a:cubicBezTo>
                  <a:pt x="73643" y="986899"/>
                  <a:pt x="0" y="913256"/>
                  <a:pt x="0" y="822413"/>
                </a:cubicBezTo>
                <a:lnTo>
                  <a:pt x="0" y="164486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3956" tIns="103956" rIns="103956" bIns="103956" numCol="1" spcCol="1270" anchor="ctr" anchorCtr="0">
            <a:noAutofit/>
          </a:bodyPr>
          <a:lstStyle/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-Redução de receita</a:t>
            </a:r>
          </a:p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- Queda de produtividade e rentabilidade</a:t>
            </a: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E5D2F22D-20FE-46E3-896D-C42DA39DDF42}"/>
              </a:ext>
            </a:extLst>
          </p:cNvPr>
          <p:cNvSpPr/>
          <p:nvPr/>
        </p:nvSpPr>
        <p:spPr>
          <a:xfrm>
            <a:off x="3608158" y="2759673"/>
            <a:ext cx="3761178" cy="3761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926423" y="1679312"/>
                </a:moveTo>
                <a:arcTo wR="1974292" hR="1974292" stAng="21084435" swAng="1366066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257806"/>
              <a:satOff val="-3004"/>
              <a:lumOff val="-540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3CFA0ED-EE6E-4249-9BD2-0E3EDD785B36}"/>
              </a:ext>
            </a:extLst>
          </p:cNvPr>
          <p:cNvSpPr/>
          <p:nvPr/>
        </p:nvSpPr>
        <p:spPr>
          <a:xfrm>
            <a:off x="5910507" y="5197336"/>
            <a:ext cx="2022733" cy="940059"/>
          </a:xfrm>
          <a:custGeom>
            <a:avLst/>
            <a:gdLst>
              <a:gd name="connsiteX0" fmla="*/ 0 w 2123519"/>
              <a:gd name="connsiteY0" fmla="*/ 164486 h 986899"/>
              <a:gd name="connsiteX1" fmla="*/ 164486 w 2123519"/>
              <a:gd name="connsiteY1" fmla="*/ 0 h 986899"/>
              <a:gd name="connsiteX2" fmla="*/ 1959033 w 2123519"/>
              <a:gd name="connsiteY2" fmla="*/ 0 h 986899"/>
              <a:gd name="connsiteX3" fmla="*/ 2123519 w 2123519"/>
              <a:gd name="connsiteY3" fmla="*/ 164486 h 986899"/>
              <a:gd name="connsiteX4" fmla="*/ 2123519 w 2123519"/>
              <a:gd name="connsiteY4" fmla="*/ 822413 h 986899"/>
              <a:gd name="connsiteX5" fmla="*/ 1959033 w 2123519"/>
              <a:gd name="connsiteY5" fmla="*/ 986899 h 986899"/>
              <a:gd name="connsiteX6" fmla="*/ 164486 w 2123519"/>
              <a:gd name="connsiteY6" fmla="*/ 986899 h 986899"/>
              <a:gd name="connsiteX7" fmla="*/ 0 w 2123519"/>
              <a:gd name="connsiteY7" fmla="*/ 822413 h 986899"/>
              <a:gd name="connsiteX8" fmla="*/ 0 w 2123519"/>
              <a:gd name="connsiteY8" fmla="*/ 164486 h 9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3519" h="986899">
                <a:moveTo>
                  <a:pt x="0" y="164486"/>
                </a:moveTo>
                <a:cubicBezTo>
                  <a:pt x="0" y="73643"/>
                  <a:pt x="73643" y="0"/>
                  <a:pt x="164486" y="0"/>
                </a:cubicBezTo>
                <a:lnTo>
                  <a:pt x="1959033" y="0"/>
                </a:lnTo>
                <a:cubicBezTo>
                  <a:pt x="2049876" y="0"/>
                  <a:pt x="2123519" y="73643"/>
                  <a:pt x="2123519" y="164486"/>
                </a:cubicBezTo>
                <a:lnTo>
                  <a:pt x="2123519" y="822413"/>
                </a:lnTo>
                <a:cubicBezTo>
                  <a:pt x="2123519" y="913256"/>
                  <a:pt x="2049876" y="986899"/>
                  <a:pt x="1959033" y="986899"/>
                </a:cubicBezTo>
                <a:lnTo>
                  <a:pt x="164486" y="986899"/>
                </a:lnTo>
                <a:cubicBezTo>
                  <a:pt x="73643" y="986899"/>
                  <a:pt x="0" y="913256"/>
                  <a:pt x="0" y="822413"/>
                </a:cubicBezTo>
                <a:lnTo>
                  <a:pt x="0" y="164486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3956" tIns="103956" rIns="103956" bIns="103956" numCol="1" spcCol="1270" anchor="ctr" anchorCtr="0">
            <a:noAutofit/>
          </a:bodyPr>
          <a:lstStyle/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Aumento do custo/</a:t>
            </a:r>
            <a:r>
              <a:rPr lang="pt-BR" sz="1524" dirty="0" err="1">
                <a:solidFill>
                  <a:prstClr val="black"/>
                </a:solidFill>
                <a:latin typeface="Calibri Light" panose="020F0302020204030204"/>
              </a:rPr>
              <a:t>pas</a:t>
            </a:r>
            <a:endParaRPr lang="pt-BR" sz="1524" dirty="0">
              <a:solidFill>
                <a:prstClr val="black"/>
              </a:solidFill>
              <a:latin typeface="Calibri Light" panose="020F0302020204030204"/>
            </a:endParaRPr>
          </a:p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Desequilíbrio econômico-financeiro</a:t>
            </a: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4B64037D-59EC-48A2-BD6E-E35CC7916E6F}"/>
              </a:ext>
            </a:extLst>
          </p:cNvPr>
          <p:cNvSpPr/>
          <p:nvPr/>
        </p:nvSpPr>
        <p:spPr>
          <a:xfrm>
            <a:off x="1872809" y="5177049"/>
            <a:ext cx="2083100" cy="960346"/>
          </a:xfrm>
          <a:custGeom>
            <a:avLst/>
            <a:gdLst>
              <a:gd name="connsiteX0" fmla="*/ 0 w 2186893"/>
              <a:gd name="connsiteY0" fmla="*/ 168036 h 1008197"/>
              <a:gd name="connsiteX1" fmla="*/ 168036 w 2186893"/>
              <a:gd name="connsiteY1" fmla="*/ 0 h 1008197"/>
              <a:gd name="connsiteX2" fmla="*/ 2018857 w 2186893"/>
              <a:gd name="connsiteY2" fmla="*/ 0 h 1008197"/>
              <a:gd name="connsiteX3" fmla="*/ 2186893 w 2186893"/>
              <a:gd name="connsiteY3" fmla="*/ 168036 h 1008197"/>
              <a:gd name="connsiteX4" fmla="*/ 2186893 w 2186893"/>
              <a:gd name="connsiteY4" fmla="*/ 840161 h 1008197"/>
              <a:gd name="connsiteX5" fmla="*/ 2018857 w 2186893"/>
              <a:gd name="connsiteY5" fmla="*/ 1008197 h 1008197"/>
              <a:gd name="connsiteX6" fmla="*/ 168036 w 2186893"/>
              <a:gd name="connsiteY6" fmla="*/ 1008197 h 1008197"/>
              <a:gd name="connsiteX7" fmla="*/ 0 w 2186893"/>
              <a:gd name="connsiteY7" fmla="*/ 840161 h 1008197"/>
              <a:gd name="connsiteX8" fmla="*/ 0 w 2186893"/>
              <a:gd name="connsiteY8" fmla="*/ 168036 h 1008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6893" h="1008197">
                <a:moveTo>
                  <a:pt x="0" y="168036"/>
                </a:moveTo>
                <a:cubicBezTo>
                  <a:pt x="0" y="75232"/>
                  <a:pt x="75232" y="0"/>
                  <a:pt x="168036" y="0"/>
                </a:cubicBezTo>
                <a:lnTo>
                  <a:pt x="2018857" y="0"/>
                </a:lnTo>
                <a:cubicBezTo>
                  <a:pt x="2111661" y="0"/>
                  <a:pt x="2186893" y="75232"/>
                  <a:pt x="2186893" y="168036"/>
                </a:cubicBezTo>
                <a:lnTo>
                  <a:pt x="2186893" y="840161"/>
                </a:lnTo>
                <a:cubicBezTo>
                  <a:pt x="2186893" y="932965"/>
                  <a:pt x="2111661" y="1008197"/>
                  <a:pt x="2018857" y="1008197"/>
                </a:cubicBezTo>
                <a:lnTo>
                  <a:pt x="168036" y="1008197"/>
                </a:lnTo>
                <a:cubicBezTo>
                  <a:pt x="75232" y="1008197"/>
                  <a:pt x="0" y="932965"/>
                  <a:pt x="0" y="840161"/>
                </a:cubicBezTo>
                <a:lnTo>
                  <a:pt x="0" y="168036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4947" tIns="104947" rIns="104947" bIns="104947" numCol="1" spcCol="1270" anchor="ctr" anchorCtr="0">
            <a:noAutofit/>
          </a:bodyPr>
          <a:lstStyle/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Aumento da tarifa TP</a:t>
            </a:r>
          </a:p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Perda de qualidade e competitividade  do TP</a:t>
            </a: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032D3E8C-2F07-422E-8BD4-7A4EC2078F6B}"/>
              </a:ext>
            </a:extLst>
          </p:cNvPr>
          <p:cNvSpPr/>
          <p:nvPr/>
        </p:nvSpPr>
        <p:spPr>
          <a:xfrm rot="21217965">
            <a:off x="2820850" y="2589219"/>
            <a:ext cx="3761178" cy="3761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065" y="2393715"/>
                </a:moveTo>
                <a:arcTo wR="1974292" hR="1974292" stAng="10064069" swAng="1302000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773417"/>
              <a:satOff val="-9013"/>
              <a:lumOff val="-1619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19F134-950E-41AD-B812-7A5195389855}"/>
              </a:ext>
            </a:extLst>
          </p:cNvPr>
          <p:cNvSpPr/>
          <p:nvPr/>
        </p:nvSpPr>
        <p:spPr>
          <a:xfrm>
            <a:off x="2201874" y="3259307"/>
            <a:ext cx="1595310" cy="940059"/>
          </a:xfrm>
          <a:custGeom>
            <a:avLst/>
            <a:gdLst>
              <a:gd name="connsiteX0" fmla="*/ 0 w 1674799"/>
              <a:gd name="connsiteY0" fmla="*/ 164486 h 986899"/>
              <a:gd name="connsiteX1" fmla="*/ 164486 w 1674799"/>
              <a:gd name="connsiteY1" fmla="*/ 0 h 986899"/>
              <a:gd name="connsiteX2" fmla="*/ 1510313 w 1674799"/>
              <a:gd name="connsiteY2" fmla="*/ 0 h 986899"/>
              <a:gd name="connsiteX3" fmla="*/ 1674799 w 1674799"/>
              <a:gd name="connsiteY3" fmla="*/ 164486 h 986899"/>
              <a:gd name="connsiteX4" fmla="*/ 1674799 w 1674799"/>
              <a:gd name="connsiteY4" fmla="*/ 822413 h 986899"/>
              <a:gd name="connsiteX5" fmla="*/ 1510313 w 1674799"/>
              <a:gd name="connsiteY5" fmla="*/ 986899 h 986899"/>
              <a:gd name="connsiteX6" fmla="*/ 164486 w 1674799"/>
              <a:gd name="connsiteY6" fmla="*/ 986899 h 986899"/>
              <a:gd name="connsiteX7" fmla="*/ 0 w 1674799"/>
              <a:gd name="connsiteY7" fmla="*/ 822413 h 986899"/>
              <a:gd name="connsiteX8" fmla="*/ 0 w 1674799"/>
              <a:gd name="connsiteY8" fmla="*/ 164486 h 98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4799" h="986899">
                <a:moveTo>
                  <a:pt x="0" y="164486"/>
                </a:moveTo>
                <a:cubicBezTo>
                  <a:pt x="0" y="73643"/>
                  <a:pt x="73643" y="0"/>
                  <a:pt x="164486" y="0"/>
                </a:cubicBezTo>
                <a:lnTo>
                  <a:pt x="1510313" y="0"/>
                </a:lnTo>
                <a:cubicBezTo>
                  <a:pt x="1601156" y="0"/>
                  <a:pt x="1674799" y="73643"/>
                  <a:pt x="1674799" y="164486"/>
                </a:cubicBezTo>
                <a:lnTo>
                  <a:pt x="1674799" y="822413"/>
                </a:lnTo>
                <a:cubicBezTo>
                  <a:pt x="1674799" y="913256"/>
                  <a:pt x="1601156" y="986899"/>
                  <a:pt x="1510313" y="986899"/>
                </a:cubicBezTo>
                <a:lnTo>
                  <a:pt x="164486" y="986899"/>
                </a:lnTo>
                <a:cubicBezTo>
                  <a:pt x="73643" y="986899"/>
                  <a:pt x="0" y="913256"/>
                  <a:pt x="0" y="822413"/>
                </a:cubicBezTo>
                <a:lnTo>
                  <a:pt x="0" y="164486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3956" tIns="103956" rIns="103956" bIns="103956" numCol="1" spcCol="1270" anchor="ctr" anchorCtr="0">
            <a:noAutofit/>
          </a:bodyPr>
          <a:lstStyle/>
          <a:p>
            <a:pPr algn="ctr" defTabSz="677418">
              <a:spcBef>
                <a:spcPct val="0"/>
              </a:spcBef>
              <a:spcAft>
                <a:spcPct val="35000"/>
              </a:spcAft>
            </a:pPr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Aumento do transporte individual</a:t>
            </a: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1AE4073-689A-4739-B80E-BA6D70A0B5F1}"/>
              </a:ext>
            </a:extLst>
          </p:cNvPr>
          <p:cNvSpPr/>
          <p:nvPr/>
        </p:nvSpPr>
        <p:spPr>
          <a:xfrm rot="20700185">
            <a:off x="2821852" y="2446189"/>
            <a:ext cx="3761178" cy="3761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85672" y="397900"/>
                </a:moveTo>
                <a:arcTo wR="1974292" hR="1974292" stAng="13978994" swAng="1871335"/>
              </a:path>
            </a:pathLst>
          </a:custGeom>
          <a:noFill/>
          <a:ln>
            <a:solidFill>
              <a:schemeClr val="accent5"/>
            </a:solidFill>
            <a:tailEnd type="arrow"/>
          </a:ln>
        </p:spPr>
        <p:style>
          <a:lnRef idx="1">
            <a:schemeClr val="accent5">
              <a:hueOff val="-1031223"/>
              <a:satOff val="-12017"/>
              <a:lumOff val="-2158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6CF637A-4B5B-4BFA-AE48-81100CD60395}"/>
              </a:ext>
            </a:extLst>
          </p:cNvPr>
          <p:cNvSpPr/>
          <p:nvPr/>
        </p:nvSpPr>
        <p:spPr>
          <a:xfrm>
            <a:off x="7869662" y="4086511"/>
            <a:ext cx="1086817" cy="10392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334" dirty="0">
                <a:solidFill>
                  <a:prstClr val="black"/>
                </a:solidFill>
                <a:latin typeface="Calibri Light" panose="020F0302020204030204"/>
              </a:rPr>
              <a:t>Aumento do preço dos insumos de TP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6C30A5B-EE29-4773-91E7-BD762BC54219}"/>
              </a:ext>
            </a:extLst>
          </p:cNvPr>
          <p:cNvSpPr/>
          <p:nvPr/>
        </p:nvSpPr>
        <p:spPr>
          <a:xfrm>
            <a:off x="833547" y="3776940"/>
            <a:ext cx="1346372" cy="133692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71450">
              <a:tabLst>
                <a:tab pos="34290" algn="l"/>
              </a:tabLst>
            </a:pPr>
            <a:r>
              <a:rPr lang="pt-BR" sz="1334" dirty="0">
                <a:solidFill>
                  <a:prstClr val="black"/>
                </a:solidFill>
                <a:latin typeface="Calibri Light" panose="020F0302020204030204"/>
              </a:rPr>
              <a:t>- Incentivo ao transporte individual</a:t>
            </a:r>
          </a:p>
          <a:p>
            <a:pPr algn="ctr" defTabSz="171450">
              <a:tabLst>
                <a:tab pos="34290" algn="l"/>
              </a:tabLst>
            </a:pPr>
            <a:r>
              <a:rPr lang="pt-BR" sz="1334" dirty="0">
                <a:solidFill>
                  <a:prstClr val="black"/>
                </a:solidFill>
                <a:latin typeface="Calibri Light" panose="020F0302020204030204"/>
              </a:rPr>
              <a:t>- Serviços de transporte sob demanda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A3C43E2-AF84-4FD0-ADA3-1D00F75C6BD0}"/>
              </a:ext>
            </a:extLst>
          </p:cNvPr>
          <p:cNvSpPr/>
          <p:nvPr/>
        </p:nvSpPr>
        <p:spPr>
          <a:xfrm>
            <a:off x="991811" y="1478517"/>
            <a:ext cx="2231827" cy="101345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 Light" panose="020F0302020204030204"/>
              </a:rPr>
              <a:t>Aumento de congestionamentos, poluição, acidentes e desigualdades urbanas</a:t>
            </a:r>
          </a:p>
        </p:txBody>
      </p:sp>
      <p:sp>
        <p:nvSpPr>
          <p:cNvPr id="26" name="Arco 25">
            <a:extLst>
              <a:ext uri="{FF2B5EF4-FFF2-40B4-BE49-F238E27FC236}">
                <a16:creationId xmlns:a16="http://schemas.microsoft.com/office/drawing/2014/main" id="{D21E63E8-0647-4709-BDB4-5F97CE8025A1}"/>
              </a:ext>
            </a:extLst>
          </p:cNvPr>
          <p:cNvSpPr/>
          <p:nvPr/>
        </p:nvSpPr>
        <p:spPr>
          <a:xfrm rot="3679780">
            <a:off x="8030211" y="4993383"/>
            <a:ext cx="587166" cy="814115"/>
          </a:xfrm>
          <a:prstGeom prst="arc">
            <a:avLst>
              <a:gd name="adj1" fmla="val 16095076"/>
              <a:gd name="adj2" fmla="val 4898417"/>
            </a:avLst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35483"/>
            <a:endParaRPr lang="pt-BR" sz="128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Arco 26">
            <a:extLst>
              <a:ext uri="{FF2B5EF4-FFF2-40B4-BE49-F238E27FC236}">
                <a16:creationId xmlns:a16="http://schemas.microsoft.com/office/drawing/2014/main" id="{6C72B950-16E8-49F2-B93B-187F27F63B4F}"/>
              </a:ext>
            </a:extLst>
          </p:cNvPr>
          <p:cNvSpPr/>
          <p:nvPr/>
        </p:nvSpPr>
        <p:spPr>
          <a:xfrm rot="14037186">
            <a:off x="1542845" y="3176035"/>
            <a:ext cx="587166" cy="814115"/>
          </a:xfrm>
          <a:prstGeom prst="arc">
            <a:avLst>
              <a:gd name="adj1" fmla="val 16908447"/>
              <a:gd name="adj2" fmla="val 4898417"/>
            </a:avLst>
          </a:prstGeom>
          <a:ln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35483"/>
            <a:endParaRPr lang="pt-BR" sz="128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Arco 27">
            <a:extLst>
              <a:ext uri="{FF2B5EF4-FFF2-40B4-BE49-F238E27FC236}">
                <a16:creationId xmlns:a16="http://schemas.microsoft.com/office/drawing/2014/main" id="{E47E1A28-BC80-4853-B64C-4E740B221EAE}"/>
              </a:ext>
            </a:extLst>
          </p:cNvPr>
          <p:cNvSpPr/>
          <p:nvPr/>
        </p:nvSpPr>
        <p:spPr>
          <a:xfrm rot="4407533">
            <a:off x="3050542" y="1567062"/>
            <a:ext cx="587166" cy="1582650"/>
          </a:xfrm>
          <a:prstGeom prst="arc">
            <a:avLst>
              <a:gd name="adj1" fmla="val 16908445"/>
              <a:gd name="adj2" fmla="val 5278733"/>
            </a:avLst>
          </a:pr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35483"/>
            <a:endParaRPr lang="pt-BR" sz="128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Arco 28">
            <a:extLst>
              <a:ext uri="{FF2B5EF4-FFF2-40B4-BE49-F238E27FC236}">
                <a16:creationId xmlns:a16="http://schemas.microsoft.com/office/drawing/2014/main" id="{F12C9577-4DDC-44FB-8196-D2AB546145BD}"/>
              </a:ext>
            </a:extLst>
          </p:cNvPr>
          <p:cNvSpPr/>
          <p:nvPr/>
        </p:nvSpPr>
        <p:spPr>
          <a:xfrm rot="6186734">
            <a:off x="2453125" y="2255169"/>
            <a:ext cx="798530" cy="1039152"/>
          </a:xfrm>
          <a:prstGeom prst="arc">
            <a:avLst>
              <a:gd name="adj1" fmla="val 1041960"/>
              <a:gd name="adj2" fmla="val 5278733"/>
            </a:avLst>
          </a:prstGeom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35483"/>
            <a:endParaRPr lang="pt-BR" sz="1286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C1D7F86B-2591-467B-95D3-0154EE772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b="23929"/>
          <a:stretch/>
        </p:blipFill>
        <p:spPr>
          <a:xfrm>
            <a:off x="4284885" y="3983929"/>
            <a:ext cx="1551855" cy="953848"/>
          </a:xfrm>
          <a:prstGeom prst="rect">
            <a:avLst/>
          </a:prstGeom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C95E594F-8372-43DC-AD85-097F0CBA709E}"/>
              </a:ext>
            </a:extLst>
          </p:cNvPr>
          <p:cNvSpPr txBox="1">
            <a:spLocks/>
          </p:cNvSpPr>
          <p:nvPr/>
        </p:nvSpPr>
        <p:spPr>
          <a:xfrm>
            <a:off x="6482472" y="4469810"/>
            <a:ext cx="2950214" cy="734907"/>
          </a:xfrm>
          <a:prstGeom prst="rect">
            <a:avLst/>
          </a:prstGeom>
        </p:spPr>
        <p:txBody>
          <a:bodyPr vert="horz" lIns="217750" tIns="217750" rIns="217750" bIns="217750" rtlCol="0" anchor="ctr">
            <a:normAutofit fontScale="90000" lnSpcReduction="20000"/>
          </a:bodyPr>
          <a:lstStyle>
            <a:lvl1pPr algn="ctr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none" spc="-113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653225"/>
            <a:endParaRPr lang="pt-BR" sz="3048" spc="-108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F80C1977-156B-4671-BB74-B79CD651CF68}"/>
              </a:ext>
            </a:extLst>
          </p:cNvPr>
          <p:cNvSpPr/>
          <p:nvPr/>
        </p:nvSpPr>
        <p:spPr>
          <a:xfrm>
            <a:off x="3223639" y="2992853"/>
            <a:ext cx="5351162" cy="37611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378937" y="3361664"/>
                </a:moveTo>
                <a:arcTo wR="1974292" hR="1974292" stAng="2678732" swAng="5442536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515611"/>
              <a:satOff val="-6008"/>
              <a:lumOff val="-1079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397BF1E8-0560-456C-A8E7-D6170D6E2421}"/>
              </a:ext>
            </a:extLst>
          </p:cNvPr>
          <p:cNvSpPr txBox="1">
            <a:spLocks/>
          </p:cNvSpPr>
          <p:nvPr/>
        </p:nvSpPr>
        <p:spPr>
          <a:xfrm>
            <a:off x="1140195" y="260468"/>
            <a:ext cx="7839010" cy="841124"/>
          </a:xfrm>
          <a:prstGeom prst="rect">
            <a:avLst/>
          </a:prstGeom>
        </p:spPr>
        <p:txBody>
          <a:bodyPr vert="horz" lIns="87100" tIns="43550" rIns="87100" bIns="43550" rtlCol="0" anchor="ctr">
            <a:normAutofit/>
          </a:bodyPr>
          <a:lstStyle>
            <a:lvl1pPr algn="l" defTabSz="9599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Nirmala UI Semilight" panose="020B0402040204020203" pitchFamily="34" charset="0"/>
                <a:ea typeface="+mj-ea"/>
                <a:cs typeface="Nirmala UI Semilight" panose="020B0402040204020203" pitchFamily="34" charset="0"/>
              </a:defRPr>
            </a:lvl1pPr>
          </a:lstStyle>
          <a:p>
            <a:pPr defTabSz="914340"/>
            <a:endParaRPr lang="pt-BR" sz="2667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88" y="309254"/>
            <a:ext cx="8178650" cy="647171"/>
          </a:xfrm>
        </p:spPr>
        <p:txBody>
          <a:bodyPr>
            <a:normAutofit/>
          </a:bodyPr>
          <a:lstStyle/>
          <a:p>
            <a:r>
              <a:rPr lang="pt-BR" dirty="0"/>
              <a:t>IMPACTOS DURANTE A PANDEMIA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48F842F-7CA5-4308-8F52-FFD8E086A683}"/>
              </a:ext>
            </a:extLst>
          </p:cNvPr>
          <p:cNvSpPr/>
          <p:nvPr/>
        </p:nvSpPr>
        <p:spPr>
          <a:xfrm>
            <a:off x="655388" y="1071016"/>
            <a:ext cx="8178650" cy="4544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35483"/>
            <a:r>
              <a:rPr lang="pt-BR" sz="1715" dirty="0">
                <a:solidFill>
                  <a:prstClr val="white"/>
                </a:solidFill>
                <a:latin typeface="Calibri" panose="020F0502020204030204"/>
              </a:rPr>
              <a:t>Dilema: Reduzir movimentação de pessoas x garantir serviços essenciais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314F7FD7-2470-4D55-9F32-D3445918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114" y="5319161"/>
            <a:ext cx="5633571" cy="707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143" dirty="0"/>
              <a:t>Flagrante da Estação Diamante, Belo Horizonte, por volta de 7h30 da manhã, 03/04. Fonte: </a:t>
            </a:r>
            <a:r>
              <a:rPr lang="pt-BR" sz="1143" dirty="0">
                <a:hlinkClick r:id="rId2"/>
              </a:rPr>
              <a:t>https://www.em.com.br/app/noticia/gerais/2020/04/03/interna_gerais,1135260/em-meio-a-pandemia-de-coronavirus-estacao-diamante-fica-cheia-em-hora.shtml </a:t>
            </a:r>
            <a:r>
              <a:rPr lang="pt-BR" sz="1143" dirty="0"/>
              <a:t> </a:t>
            </a:r>
            <a:endParaRPr lang="pt-BR" sz="1048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F6D4C5-0FEF-4264-B219-0A21DDBD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76" y="2001150"/>
            <a:ext cx="5375517" cy="3225310"/>
          </a:xfrm>
          <a:prstGeom prst="rect">
            <a:avLst/>
          </a:prstGeom>
        </p:spPr>
      </p:pic>
      <p:sp>
        <p:nvSpPr>
          <p:cNvPr id="12" name="Espaço Reservado para Conteúdo 8">
            <a:extLst>
              <a:ext uri="{FF2B5EF4-FFF2-40B4-BE49-F238E27FC236}">
                <a16:creationId xmlns:a16="http://schemas.microsoft.com/office/drawing/2014/main" id="{8C464AC0-D449-4323-A2CE-6A528BC3FB76}"/>
              </a:ext>
            </a:extLst>
          </p:cNvPr>
          <p:cNvSpPr txBox="1">
            <a:spLocks/>
          </p:cNvSpPr>
          <p:nvPr/>
        </p:nvSpPr>
        <p:spPr>
          <a:xfrm>
            <a:off x="6379325" y="1799585"/>
            <a:ext cx="2466354" cy="4564584"/>
          </a:xfrm>
          <a:prstGeom prst="rect">
            <a:avLst/>
          </a:prstGeom>
        </p:spPr>
        <p:txBody>
          <a:bodyPr vert="horz" lIns="87100" tIns="43550" rIns="87100" bIns="43550" rtlCol="0">
            <a:normAutofit fontScale="92500"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  <a:buNone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Medidas adotadas (NTU, 2020):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Higienização dos ônibus, terminais e pontos de parada (41)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Limite de passageiros a bordo (31)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Disponibilização de álcool gel (29)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Exposição e divulgação de informações (23)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Circulação com janelas abertas (23)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Retirada de ônibus com ar condicionado (12)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Suspensão de gratuidades (9)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Linhas específicas para profissionais de saúde (7)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endParaRPr lang="pt-BR" sz="1524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88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27" y="351400"/>
            <a:ext cx="8187811" cy="605026"/>
          </a:xfrm>
        </p:spPr>
        <p:txBody>
          <a:bodyPr>
            <a:normAutofit/>
          </a:bodyPr>
          <a:lstStyle/>
          <a:p>
            <a:r>
              <a:rPr lang="pt-BR" dirty="0"/>
              <a:t>DESEQUILÍBRIO OFERTA X DEMANDA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EF452A-A980-4891-B947-88672C19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76" y="1426950"/>
            <a:ext cx="5552632" cy="4445735"/>
          </a:xfrm>
          <a:prstGeom prst="rect">
            <a:avLst/>
          </a:prstGeom>
        </p:spPr>
      </p:pic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314F7FD7-2470-4D55-9F32-D3445918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76" y="5969084"/>
            <a:ext cx="5552632" cy="703606"/>
          </a:xfrm>
        </p:spPr>
        <p:txBody>
          <a:bodyPr>
            <a:normAutofit/>
          </a:bodyPr>
          <a:lstStyle/>
          <a:p>
            <a:r>
              <a:rPr lang="pt-BR" sz="1715" dirty="0"/>
              <a:t>Redução média de demanda: 80%</a:t>
            </a:r>
          </a:p>
          <a:p>
            <a:r>
              <a:rPr lang="pt-BR" sz="1715" dirty="0"/>
              <a:t>Redução média de oferta: 25%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B39BDB-E3AA-43EF-A085-9369FEC1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60" y="1482165"/>
            <a:ext cx="2372767" cy="18023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D87C44-ED64-4714-A171-6A806F47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17" y="3573446"/>
            <a:ext cx="2295451" cy="212306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3ADE69-AC1C-45A4-BC44-0F2AC3544BF9}"/>
              </a:ext>
            </a:extLst>
          </p:cNvPr>
          <p:cNvSpPr txBox="1"/>
          <p:nvPr/>
        </p:nvSpPr>
        <p:spPr>
          <a:xfrm>
            <a:off x="6628360" y="5838005"/>
            <a:ext cx="2642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000" dirty="0">
                <a:solidFill>
                  <a:prstClr val="black"/>
                </a:solidFill>
                <a:latin typeface="Calibri" panose="020F0502020204030204"/>
              </a:rPr>
              <a:t>* 175 municípios atendidos por transporte público por ônibus em SC</a:t>
            </a:r>
          </a:p>
          <a:p>
            <a:pPr defTabSz="435483"/>
            <a:r>
              <a:rPr lang="pt-BR" sz="1000" dirty="0">
                <a:solidFill>
                  <a:prstClr val="black"/>
                </a:solidFill>
                <a:latin typeface="Calibri" panose="020F0502020204030204"/>
              </a:rPr>
              <a:t>** Não estão considerados municípios com suspensão total da operação</a:t>
            </a:r>
          </a:p>
          <a:p>
            <a:pPr defTabSz="435483"/>
            <a:endParaRPr lang="pt-BR" sz="1000" dirty="0">
              <a:solidFill>
                <a:prstClr val="black"/>
              </a:solidFill>
              <a:latin typeface="Calibri" panose="020F0502020204030204"/>
            </a:endParaRPr>
          </a:p>
          <a:p>
            <a:pPr defTabSz="435483"/>
            <a:r>
              <a:rPr lang="pt-BR" sz="1000" dirty="0">
                <a:solidFill>
                  <a:prstClr val="black"/>
                </a:solidFill>
                <a:latin typeface="Calibri" panose="020F0502020204030204"/>
              </a:rPr>
              <a:t>Fonte: NTU (2020)</a:t>
            </a:r>
          </a:p>
        </p:txBody>
      </p:sp>
    </p:spTree>
    <p:extLst>
      <p:ext uri="{BB962C8B-B14F-4D97-AF65-F5344CB8AC3E}">
        <p14:creationId xmlns:p14="http://schemas.microsoft.com/office/powerpoint/2010/main" val="13521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79" y="323302"/>
            <a:ext cx="8201860" cy="633123"/>
          </a:xfrm>
        </p:spPr>
        <p:txBody>
          <a:bodyPr>
            <a:normAutofit/>
          </a:bodyPr>
          <a:lstStyle/>
          <a:p>
            <a:r>
              <a:rPr lang="pt-BR" dirty="0"/>
              <a:t>IMPACTOS IMEDIATOS X AÇÕES EMERGENCIAIS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314F7FD7-2470-4D55-9F32-D34459180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76" y="1222401"/>
            <a:ext cx="8011562" cy="5450289"/>
          </a:xfrm>
        </p:spPr>
        <p:txBody>
          <a:bodyPr>
            <a:normAutofit/>
          </a:bodyPr>
          <a:lstStyle/>
          <a:p>
            <a:r>
              <a:rPr lang="pt-BR" sz="1715" dirty="0"/>
              <a:t>Impactos identificados no período de 16/03 a 15/04 (NTU, 2020):</a:t>
            </a:r>
          </a:p>
          <a:p>
            <a:pPr lvl="1"/>
            <a:r>
              <a:rPr lang="pt-BR" sz="1524" dirty="0"/>
              <a:t>Falência </a:t>
            </a:r>
          </a:p>
          <a:p>
            <a:pPr lvl="1"/>
            <a:r>
              <a:rPr lang="pt-BR" sz="1524" dirty="0"/>
              <a:t>Demissões</a:t>
            </a:r>
          </a:p>
          <a:p>
            <a:pPr lvl="1"/>
            <a:r>
              <a:rPr lang="pt-BR" sz="1524" dirty="0"/>
              <a:t>Suspensão de contratos</a:t>
            </a:r>
          </a:p>
          <a:p>
            <a:pPr lvl="1"/>
            <a:r>
              <a:rPr lang="pt-BR" sz="1524" dirty="0"/>
              <a:t>Redução das jornadas de trabalho e salários</a:t>
            </a:r>
          </a:p>
          <a:p>
            <a:pPr lvl="1"/>
            <a:endParaRPr lang="pt-BR" sz="1524" dirty="0"/>
          </a:p>
          <a:p>
            <a:r>
              <a:rPr lang="pt-BR" sz="1715" dirty="0"/>
              <a:t>Medidas anunciadas:</a:t>
            </a:r>
          </a:p>
          <a:p>
            <a:pPr lvl="1"/>
            <a:r>
              <a:rPr lang="pt-BR" sz="1524" dirty="0"/>
              <a:t>Redução de impostos</a:t>
            </a:r>
          </a:p>
          <a:p>
            <a:pPr lvl="1"/>
            <a:r>
              <a:rPr lang="pt-BR" sz="1524" dirty="0"/>
              <a:t>Ampliação de crédito</a:t>
            </a:r>
          </a:p>
          <a:p>
            <a:pPr lvl="1"/>
            <a:r>
              <a:rPr lang="pt-BR" sz="1524" dirty="0"/>
              <a:t>Ampliação de prazos</a:t>
            </a:r>
          </a:p>
          <a:p>
            <a:pPr lvl="1"/>
            <a:r>
              <a:rPr lang="pt-BR" sz="1524" dirty="0"/>
              <a:t>Suspensão de gratuidades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BAB3EFB-997C-4A62-A36B-EA7A06086C65}"/>
              </a:ext>
            </a:extLst>
          </p:cNvPr>
          <p:cNvSpPr/>
          <p:nvPr/>
        </p:nvSpPr>
        <p:spPr>
          <a:xfrm>
            <a:off x="4828256" y="3174882"/>
            <a:ext cx="2760214" cy="9078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Esforço para sobrevivência das empresas, porém com duração limitada.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8A6EAE3-1DE9-4ADB-B0B3-CEA4B5646EA1}"/>
              </a:ext>
            </a:extLst>
          </p:cNvPr>
          <p:cNvSpPr/>
          <p:nvPr/>
        </p:nvSpPr>
        <p:spPr>
          <a:xfrm>
            <a:off x="822476" y="4640047"/>
            <a:ext cx="7644798" cy="907825"/>
          </a:xfrm>
          <a:prstGeom prst="rect">
            <a:avLst/>
          </a:prstGeom>
        </p:spPr>
        <p:txBody>
          <a:bodyPr vert="horz" lIns="87100" tIns="43550" rIns="87100" bIns="43550" rtlCol="0">
            <a:normAutofit/>
          </a:bodyPr>
          <a:lstStyle/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F14124"/>
              </a:buClr>
              <a:buFont typeface="Wingdings" panose="05000000000000000000" pitchFamily="2" charset="2"/>
              <a:buChar char="§"/>
            </a:pPr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A flexibilização do isolamento social permitirá reestabelecer o equilíbrio oferta x demanda e aproximar o cenário da mobilidade urbana dos objetivos da Lei de Mobilidade?</a:t>
            </a:r>
          </a:p>
        </p:txBody>
      </p:sp>
    </p:spTree>
    <p:extLst>
      <p:ext uri="{BB962C8B-B14F-4D97-AF65-F5344CB8AC3E}">
        <p14:creationId xmlns:p14="http://schemas.microsoft.com/office/powerpoint/2010/main" val="12746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27" y="323302"/>
            <a:ext cx="8187811" cy="633123"/>
          </a:xfrm>
        </p:spPr>
        <p:txBody>
          <a:bodyPr>
            <a:normAutofit/>
          </a:bodyPr>
          <a:lstStyle/>
          <a:p>
            <a:r>
              <a:rPr lang="pt-BR" dirty="0"/>
              <a:t>DESAFIOS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BB8542C-FD2A-4CE3-97C8-1F6BD11B99D7}"/>
              </a:ext>
            </a:extLst>
          </p:cNvPr>
          <p:cNvSpPr/>
          <p:nvPr/>
        </p:nvSpPr>
        <p:spPr>
          <a:xfrm>
            <a:off x="646227" y="1111660"/>
            <a:ext cx="8178811" cy="95704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Considerar um cenário de retomada lenta, após o fim do isolamento social, que exigirá um esforço para gerar atratividade do transporte coletivo e conter aumento do transporte individual motorizado. </a:t>
            </a:r>
            <a:r>
              <a:rPr lang="pt-BR" sz="1715" dirty="0">
                <a:solidFill>
                  <a:srgbClr val="4E67C8">
                    <a:lumMod val="75000"/>
                  </a:srgbClr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pt-BR" sz="1715" dirty="0">
                <a:solidFill>
                  <a:srgbClr val="F14124"/>
                </a:solidFill>
                <a:latin typeface="Calibri" panose="020F0502020204030204"/>
                <a:sym typeface="Wingdings" panose="05000000000000000000" pitchFamily="2" charset="2"/>
              </a:rPr>
              <a:t> </a:t>
            </a:r>
            <a:r>
              <a:rPr lang="pt-BR" sz="1715" dirty="0">
                <a:solidFill>
                  <a:srgbClr val="4E67C8">
                    <a:lumMod val="75000"/>
                  </a:srgbClr>
                </a:solidFill>
                <a:latin typeface="Calibri" panose="020F0502020204030204"/>
                <a:sym typeface="Wingdings" panose="05000000000000000000" pitchFamily="2" charset="2"/>
              </a:rPr>
              <a:t>Priorizar redução de tarifa para o usuário</a:t>
            </a:r>
            <a:endParaRPr lang="pt-BR" sz="1715" dirty="0">
              <a:solidFill>
                <a:srgbClr val="4E67C8">
                  <a:lumMod val="75000"/>
                </a:srgbClr>
              </a:solidFill>
              <a:latin typeface="Calibri" panose="020F0502020204030204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3D60DC2-E421-4EFF-BFCA-3E7658BEB4FB}"/>
              </a:ext>
            </a:extLst>
          </p:cNvPr>
          <p:cNvSpPr/>
          <p:nvPr/>
        </p:nvSpPr>
        <p:spPr>
          <a:xfrm>
            <a:off x="664226" y="3853761"/>
            <a:ext cx="8185079" cy="957045"/>
          </a:xfrm>
          <a:prstGeom prst="rect">
            <a:avLst/>
          </a:prstGeom>
          <a:noFill/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A7EA52">
                    <a:lumMod val="50000"/>
                  </a:srgbClr>
                </a:solidFill>
                <a:latin typeface="Calibri" panose="020F0502020204030204"/>
              </a:rPr>
              <a:t>Oportunidade de racionalização dos deslocamentos com uso das ferramentas de teletrabalho, ensino à distância e comércio eletrônico, reduzindo externalidades negativas do transporte.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930CA61-427A-4E42-B801-14E1B6536392}"/>
              </a:ext>
            </a:extLst>
          </p:cNvPr>
          <p:cNvSpPr/>
          <p:nvPr/>
        </p:nvSpPr>
        <p:spPr>
          <a:xfrm>
            <a:off x="670494" y="5137230"/>
            <a:ext cx="8178811" cy="758554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defTabSz="870966">
              <a:defRPr/>
            </a:pPr>
            <a:r>
              <a:rPr lang="pt-BR" sz="1715" dirty="0">
                <a:solidFill>
                  <a:srgbClr val="4E67C8">
                    <a:lumMod val="75000"/>
                  </a:srgbClr>
                </a:solidFill>
                <a:latin typeface="Calibri" panose="020F0502020204030204"/>
              </a:rPr>
              <a:t>É necessário repensar a agenda de investimentos em mobilidade urbana, e em alguns casos rever prioridades, a partir do entendimento da nova mobilidade.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1E96CC-29EB-463B-9551-237B52DA71CD}"/>
              </a:ext>
            </a:extLst>
          </p:cNvPr>
          <p:cNvSpPr/>
          <p:nvPr/>
        </p:nvSpPr>
        <p:spPr>
          <a:xfrm>
            <a:off x="664226" y="2412820"/>
            <a:ext cx="8169812" cy="111451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Os modelos de financiamento atuais consideram o transporte atividade fim, e limitam a capacidade de geração de receitas ao usuário direto do sistema. O princípio de equilíbrio oferta x demanda não atende o novo cenário. </a:t>
            </a:r>
            <a:r>
              <a:rPr lang="pt-BR" sz="1715" dirty="0">
                <a:solidFill>
                  <a:srgbClr val="4E67C8">
                    <a:lumMod val="75000"/>
                  </a:srgbClr>
                </a:solidFill>
                <a:latin typeface="Calibri" panose="020F0502020204030204"/>
                <a:sym typeface="Wingdings" panose="05000000000000000000" pitchFamily="2" charset="2"/>
              </a:rPr>
              <a:t></a:t>
            </a:r>
            <a:r>
              <a:rPr lang="pt-BR" sz="1715" dirty="0">
                <a:solidFill>
                  <a:srgbClr val="F14124"/>
                </a:solidFill>
                <a:latin typeface="Calibri" panose="020F0502020204030204"/>
                <a:sym typeface="Wingdings" panose="05000000000000000000" pitchFamily="2" charset="2"/>
              </a:rPr>
              <a:t> </a:t>
            </a:r>
            <a:r>
              <a:rPr lang="pt-BR" sz="1715" dirty="0">
                <a:solidFill>
                  <a:srgbClr val="4E67C8">
                    <a:lumMod val="75000"/>
                  </a:srgbClr>
                </a:solidFill>
                <a:latin typeface="Calibri" panose="020F0502020204030204"/>
                <a:sym typeface="Wingdings" panose="05000000000000000000" pitchFamily="2" charset="2"/>
              </a:rPr>
              <a:t>Modelos que integrem sistemas de transportes e setores econômicos</a:t>
            </a:r>
            <a:endParaRPr lang="pt-BR" sz="1715" dirty="0">
              <a:solidFill>
                <a:srgbClr val="4E67C8">
                  <a:lumMod val="75000"/>
                </a:srgb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125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79" y="337350"/>
            <a:ext cx="8201860" cy="619075"/>
          </a:xfrm>
        </p:spPr>
        <p:txBody>
          <a:bodyPr>
            <a:normAutofit/>
          </a:bodyPr>
          <a:lstStyle/>
          <a:p>
            <a:r>
              <a:rPr lang="pt-BR" dirty="0"/>
              <a:t>REFERÊNCIAS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B37710-E286-46D2-B241-579775C30F6B}"/>
              </a:ext>
            </a:extLst>
          </p:cNvPr>
          <p:cNvSpPr/>
          <p:nvPr/>
        </p:nvSpPr>
        <p:spPr>
          <a:xfrm>
            <a:off x="738186" y="1433970"/>
            <a:ext cx="7337429" cy="3371932"/>
          </a:xfrm>
          <a:prstGeom prst="rect">
            <a:avLst/>
          </a:prstGeom>
        </p:spPr>
        <p:txBody>
          <a:bodyPr vert="horz" lIns="87100" tIns="43550" rIns="87100" bIns="43550" rtlCol="0">
            <a:normAutofit/>
          </a:bodyPr>
          <a:lstStyle/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Associação Nacional das Empresas de Transportes Urbanos – NTU. Anuário NTU: 2018-2019. Brasília: NTU, 2019.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Associação Nacional das Empresas de Transportes Urbanos – NTU.  COVID-19 e o transporte público por ônibus: impactos no setor e ações realizadas. Brasília: NTU, 2020.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Associação Nacional de Transportes Públicos – ANTP. Sistema de Informações da Mobilidade Urbana da Associação Nacional de Transportes Público - </a:t>
            </a:r>
            <a:r>
              <a:rPr lang="pt-BR" sz="1715" dirty="0" err="1">
                <a:solidFill>
                  <a:prstClr val="black"/>
                </a:solidFill>
                <a:latin typeface="Calibri" panose="020F0502020204030204"/>
              </a:rPr>
              <a:t>Simob</a:t>
            </a: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/ANTP. Relatório geral 2017. ANTP, 2020.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Ministério das Cidades . Mobilidade e política urbana: subsídios para uma gestão integrada / Coordenação de Lia Bergman e </a:t>
            </a:r>
            <a:r>
              <a:rPr lang="pt-BR" sz="1715" dirty="0" err="1">
                <a:solidFill>
                  <a:prstClr val="black"/>
                </a:solidFill>
                <a:latin typeface="Calibri" panose="020F0502020204030204"/>
              </a:rPr>
              <a:t>Nidia</a:t>
            </a: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 Inês </a:t>
            </a:r>
            <a:r>
              <a:rPr lang="pt-BR" sz="1715" dirty="0" err="1">
                <a:solidFill>
                  <a:prstClr val="black"/>
                </a:solidFill>
                <a:latin typeface="Calibri" panose="020F0502020204030204"/>
              </a:rPr>
              <a:t>Albesa</a:t>
            </a:r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 de Rabi. – Rio de Janeiro: IBAM, 2005.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endParaRPr lang="pt-BR" sz="1715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9553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Espaço Reservado para Conteúdo 8">
            <a:extLst>
              <a:ext uri="{FF2B5EF4-FFF2-40B4-BE49-F238E27FC236}">
                <a16:creationId xmlns:a16="http://schemas.microsoft.com/office/drawing/2014/main" id="{0DD70414-7069-4546-AC9A-1036A101F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476" y="1451309"/>
            <a:ext cx="8011562" cy="958746"/>
          </a:xfrm>
        </p:spPr>
        <p:txBody>
          <a:bodyPr>
            <a:normAutofit/>
          </a:bodyPr>
          <a:lstStyle/>
          <a:p>
            <a:r>
              <a:rPr lang="pt-BR" dirty="0"/>
              <a:t>Mobilidade urbana: condição em que se realizam os deslocamentos de pessoas e cargas no espaço urbano (Lei 12.857/2012)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D587577-1419-4451-BC27-36052880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MOBILIDADE URBANA</a:t>
            </a:r>
          </a:p>
        </p:txBody>
      </p:sp>
      <p:sp>
        <p:nvSpPr>
          <p:cNvPr id="42" name="Espaço Reservado para Conteúdo 2">
            <a:extLst>
              <a:ext uri="{FF2B5EF4-FFF2-40B4-BE49-F238E27FC236}">
                <a16:creationId xmlns:a16="http://schemas.microsoft.com/office/drawing/2014/main" id="{F0B3EBC8-F168-4D0C-95E7-2CA4B381D202}"/>
              </a:ext>
            </a:extLst>
          </p:cNvPr>
          <p:cNvSpPr txBox="1">
            <a:spLocks/>
          </p:cNvSpPr>
          <p:nvPr/>
        </p:nvSpPr>
        <p:spPr>
          <a:xfrm>
            <a:off x="822475" y="3043549"/>
            <a:ext cx="7669030" cy="3630949"/>
          </a:xfrm>
          <a:prstGeom prst="rect">
            <a:avLst/>
          </a:prstGeom>
        </p:spPr>
        <p:txBody>
          <a:bodyPr vert="horz" lIns="87100" tIns="43550" rIns="87100" bIns="43550" rtlCol="0">
            <a:normAutofit/>
          </a:bodyPr>
          <a:lstStyle>
            <a:lvl1pPr marL="239984" indent="-239984" algn="l" defTabSz="959937" rtl="0" eaLnBrk="1" latinLnBrk="0" hangingPunct="1">
              <a:lnSpc>
                <a:spcPct val="90000"/>
              </a:lnSpc>
              <a:spcBef>
                <a:spcPts val="105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95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9921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79890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59859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9827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19796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99764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9733" indent="-239984" algn="l" defTabSz="959937" rtl="0" eaLnBrk="1" latinLnBrk="0" hangingPunct="1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40">
              <a:lnSpc>
                <a:spcPct val="10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None/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(...) este conceito tem como ponto de partida a percepção de que </a:t>
            </a:r>
            <a:r>
              <a:rPr lang="pt-BR" sz="1905" b="1" u="sng" dirty="0">
                <a:solidFill>
                  <a:prstClr val="black"/>
                </a:solidFill>
                <a:latin typeface="Calibri" panose="020F0502020204030204"/>
              </a:rPr>
              <a:t>transporte não é um fim em si mesmo, mas uma forma da população acessar os destinos desejados na cidade</a:t>
            </a: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. Desta forma, o sistema de mobilidade urbana pode ser considerado como um conjunto estruturado de modos, redes e infraestruturas que garante o deslocamento das pessoas na cidade e que mantém fortes interações com as demais políticas urbanas. </a:t>
            </a:r>
          </a:p>
          <a:p>
            <a:pPr marL="0" indent="0" algn="ctr" defTabSz="914340">
              <a:lnSpc>
                <a:spcPct val="10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None/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(Ministério das Cidades, 2005).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460788-2F50-4DDD-A51F-5D45D47A7169}"/>
              </a:ext>
            </a:extLst>
          </p:cNvPr>
          <p:cNvSpPr txBox="1"/>
          <p:nvPr/>
        </p:nvSpPr>
        <p:spPr>
          <a:xfrm>
            <a:off x="652495" y="2703343"/>
            <a:ext cx="611862" cy="105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6287" dirty="0">
                <a:solidFill>
                  <a:prstClr val="black"/>
                </a:solidFill>
                <a:latin typeface="Calibri" panose="020F0502020204030204"/>
              </a:rPr>
              <a:t>“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2C7485E-DE1A-4145-A2A4-98200D830BF5}"/>
              </a:ext>
            </a:extLst>
          </p:cNvPr>
          <p:cNvSpPr txBox="1"/>
          <p:nvPr/>
        </p:nvSpPr>
        <p:spPr>
          <a:xfrm>
            <a:off x="8222175" y="4440915"/>
            <a:ext cx="611862" cy="105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6287" dirty="0">
                <a:solidFill>
                  <a:prstClr val="black"/>
                </a:solidFill>
                <a:latin typeface="Calibri" panose="020F050202020403020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8441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>
            <a:extLst>
              <a:ext uri="{FF2B5EF4-FFF2-40B4-BE49-F238E27FC236}">
                <a16:creationId xmlns:a16="http://schemas.microsoft.com/office/drawing/2014/main" id="{3F74E93D-4CBC-4698-AE89-33069280F7CD}"/>
              </a:ext>
            </a:extLst>
          </p:cNvPr>
          <p:cNvSpPr/>
          <p:nvPr/>
        </p:nvSpPr>
        <p:spPr>
          <a:xfrm>
            <a:off x="771567" y="2955711"/>
            <a:ext cx="1739189" cy="5094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Aceleração do uso de tecnologias</a:t>
            </a:r>
          </a:p>
        </p:txBody>
      </p:sp>
      <p:sp>
        <p:nvSpPr>
          <p:cNvPr id="59" name="Espaço Reservado para Conteúdo 8">
            <a:extLst>
              <a:ext uri="{FF2B5EF4-FFF2-40B4-BE49-F238E27FC236}">
                <a16:creationId xmlns:a16="http://schemas.microsoft.com/office/drawing/2014/main" id="{0DD70414-7069-4546-AC9A-1036A101F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403" y="1212626"/>
            <a:ext cx="8011562" cy="958746"/>
          </a:xfrm>
        </p:spPr>
        <p:txBody>
          <a:bodyPr>
            <a:normAutofit/>
          </a:bodyPr>
          <a:lstStyle/>
          <a:p>
            <a:r>
              <a:rPr lang="pt-BR" dirty="0"/>
              <a:t>Isolamento social e influência nos hábitos de deslocamento: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0D1713C5-E2AA-4F2D-8572-91C6390AFF35}"/>
              </a:ext>
            </a:extLst>
          </p:cNvPr>
          <p:cNvSpPr/>
          <p:nvPr/>
        </p:nvSpPr>
        <p:spPr>
          <a:xfrm>
            <a:off x="5469891" y="3627667"/>
            <a:ext cx="1307611" cy="466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Compras  online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E915178F-D9D6-4BA1-8823-FE175FE9E983}"/>
              </a:ext>
            </a:extLst>
          </p:cNvPr>
          <p:cNvSpPr/>
          <p:nvPr/>
        </p:nvSpPr>
        <p:spPr>
          <a:xfrm>
            <a:off x="5469890" y="1858067"/>
            <a:ext cx="1739189" cy="657556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Esforço para manutenção das atividades</a:t>
            </a: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B1A9B68B-5F56-4610-9CF9-FC9BCFA5D6F2}"/>
              </a:ext>
            </a:extLst>
          </p:cNvPr>
          <p:cNvSpPr/>
          <p:nvPr/>
        </p:nvSpPr>
        <p:spPr>
          <a:xfrm>
            <a:off x="3547146" y="2300858"/>
            <a:ext cx="1139039" cy="466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Home office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6D1CA6FF-37A7-4D5E-8D35-C7A4D145870C}"/>
              </a:ext>
            </a:extLst>
          </p:cNvPr>
          <p:cNvSpPr/>
          <p:nvPr/>
        </p:nvSpPr>
        <p:spPr>
          <a:xfrm>
            <a:off x="3547145" y="2975332"/>
            <a:ext cx="1139039" cy="466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EAD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D2486734-406D-4255-A107-9BEFADFA2EF4}"/>
              </a:ext>
            </a:extLst>
          </p:cNvPr>
          <p:cNvSpPr/>
          <p:nvPr/>
        </p:nvSpPr>
        <p:spPr>
          <a:xfrm>
            <a:off x="3547145" y="3625446"/>
            <a:ext cx="1139039" cy="466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Consumo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433073C7-5A38-4FAC-A57A-B76E1E4EA093}"/>
              </a:ext>
            </a:extLst>
          </p:cNvPr>
          <p:cNvSpPr/>
          <p:nvPr/>
        </p:nvSpPr>
        <p:spPr>
          <a:xfrm>
            <a:off x="5469890" y="2722505"/>
            <a:ext cx="1739189" cy="466415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Superação de barreiras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DA4A0A7-E5C0-4A67-A04D-68D544C29A17}"/>
              </a:ext>
            </a:extLst>
          </p:cNvPr>
          <p:cNvSpPr/>
          <p:nvPr/>
        </p:nvSpPr>
        <p:spPr>
          <a:xfrm>
            <a:off x="3343143" y="2056723"/>
            <a:ext cx="1451078" cy="2761453"/>
          </a:xfrm>
          <a:prstGeom prst="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Tempo de isolamento</a:t>
            </a:r>
          </a:p>
        </p:txBody>
      </p:sp>
      <p:sp>
        <p:nvSpPr>
          <p:cNvPr id="66" name="Retângulo 65">
            <a:extLst>
              <a:ext uri="{FF2B5EF4-FFF2-40B4-BE49-F238E27FC236}">
                <a16:creationId xmlns:a16="http://schemas.microsoft.com/office/drawing/2014/main" id="{29AF695F-9797-49A3-AEB8-697A223FE871}"/>
              </a:ext>
            </a:extLst>
          </p:cNvPr>
          <p:cNvSpPr/>
          <p:nvPr/>
        </p:nvSpPr>
        <p:spPr>
          <a:xfrm>
            <a:off x="7094849" y="4723488"/>
            <a:ext cx="1739189" cy="932668"/>
          </a:xfrm>
          <a:prstGeom prst="rect">
            <a:avLst/>
          </a:prstGeom>
          <a:ln>
            <a:solidFill>
              <a:schemeClr val="accent6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Influência na aceitabilidade e permanência na rotina</a:t>
            </a:r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C25278DA-5403-437B-9315-9B6CEB22772D}"/>
              </a:ext>
            </a:extLst>
          </p:cNvPr>
          <p:cNvSpPr/>
          <p:nvPr/>
        </p:nvSpPr>
        <p:spPr>
          <a:xfrm>
            <a:off x="5469891" y="4351762"/>
            <a:ext cx="1307611" cy="46641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Consumo local</a:t>
            </a:r>
          </a:p>
        </p:txBody>
      </p:sp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A5E12703-B7F3-4038-8580-5CAB113211C7}"/>
              </a:ext>
            </a:extLst>
          </p:cNvPr>
          <p:cNvCxnSpPr>
            <a:stCxn id="60" idx="1"/>
            <a:endCxn id="61" idx="0"/>
          </p:cNvCxnSpPr>
          <p:nvPr/>
        </p:nvCxnSpPr>
        <p:spPr>
          <a:xfrm rot="10800000" flipV="1">
            <a:off x="4116667" y="2186845"/>
            <a:ext cx="1353225" cy="114012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Conector: Curvo 70">
            <a:extLst>
              <a:ext uri="{FF2B5EF4-FFF2-40B4-BE49-F238E27FC236}">
                <a16:creationId xmlns:a16="http://schemas.microsoft.com/office/drawing/2014/main" id="{B56B1FAC-FD18-4911-B0E4-FC2AAA409078}"/>
              </a:ext>
            </a:extLst>
          </p:cNvPr>
          <p:cNvCxnSpPr>
            <a:stCxn id="60" idx="1"/>
            <a:endCxn id="62" idx="3"/>
          </p:cNvCxnSpPr>
          <p:nvPr/>
        </p:nvCxnSpPr>
        <p:spPr>
          <a:xfrm rot="10800000" flipV="1">
            <a:off x="4686184" y="2186845"/>
            <a:ext cx="783707" cy="1021695"/>
          </a:xfrm>
          <a:prstGeom prst="curvedConnector3">
            <a:avLst>
              <a:gd name="adj1" fmla="val 3724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Conector: Curvo 72">
            <a:extLst>
              <a:ext uri="{FF2B5EF4-FFF2-40B4-BE49-F238E27FC236}">
                <a16:creationId xmlns:a16="http://schemas.microsoft.com/office/drawing/2014/main" id="{DC15458C-3729-4E05-BA18-4D99D57E172F}"/>
              </a:ext>
            </a:extLst>
          </p:cNvPr>
          <p:cNvCxnSpPr>
            <a:stCxn id="64" idx="1"/>
            <a:endCxn id="61" idx="3"/>
          </p:cNvCxnSpPr>
          <p:nvPr/>
        </p:nvCxnSpPr>
        <p:spPr>
          <a:xfrm rot="10800000">
            <a:off x="4686186" y="2534065"/>
            <a:ext cx="783706" cy="421647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Conector: Curvo 74">
            <a:extLst>
              <a:ext uri="{FF2B5EF4-FFF2-40B4-BE49-F238E27FC236}">
                <a16:creationId xmlns:a16="http://schemas.microsoft.com/office/drawing/2014/main" id="{6E339F6F-5447-446F-ACE2-BE6AB445F256}"/>
              </a:ext>
            </a:extLst>
          </p:cNvPr>
          <p:cNvCxnSpPr>
            <a:cxnSpLocks/>
            <a:stCxn id="64" idx="1"/>
            <a:endCxn id="62" idx="3"/>
          </p:cNvCxnSpPr>
          <p:nvPr/>
        </p:nvCxnSpPr>
        <p:spPr>
          <a:xfrm rot="10800000" flipV="1">
            <a:off x="4686184" y="2955712"/>
            <a:ext cx="783707" cy="252828"/>
          </a:xfrm>
          <a:prstGeom prst="curvedConnector3">
            <a:avLst>
              <a:gd name="adj1" fmla="val 33603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Conector de Seta Reta 85">
            <a:extLst>
              <a:ext uri="{FF2B5EF4-FFF2-40B4-BE49-F238E27FC236}">
                <a16:creationId xmlns:a16="http://schemas.microsoft.com/office/drawing/2014/main" id="{4B52C88D-B8CD-469C-8F78-C1F6CEADCCDB}"/>
              </a:ext>
            </a:extLst>
          </p:cNvPr>
          <p:cNvCxnSpPr>
            <a:stCxn id="63" idx="3"/>
            <a:endCxn id="57" idx="1"/>
          </p:cNvCxnSpPr>
          <p:nvPr/>
        </p:nvCxnSpPr>
        <p:spPr>
          <a:xfrm>
            <a:off x="4686184" y="3858655"/>
            <a:ext cx="783707" cy="2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ector: Angulado 87">
            <a:extLst>
              <a:ext uri="{FF2B5EF4-FFF2-40B4-BE49-F238E27FC236}">
                <a16:creationId xmlns:a16="http://schemas.microsoft.com/office/drawing/2014/main" id="{F58BF08D-4B4F-4B82-9C3A-98C283CD183A}"/>
              </a:ext>
            </a:extLst>
          </p:cNvPr>
          <p:cNvCxnSpPr>
            <a:stCxn id="63" idx="3"/>
            <a:endCxn id="67" idx="1"/>
          </p:cNvCxnSpPr>
          <p:nvPr/>
        </p:nvCxnSpPr>
        <p:spPr>
          <a:xfrm>
            <a:off x="4686184" y="3858655"/>
            <a:ext cx="783707" cy="7263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: Angulado 89">
            <a:extLst>
              <a:ext uri="{FF2B5EF4-FFF2-40B4-BE49-F238E27FC236}">
                <a16:creationId xmlns:a16="http://schemas.microsoft.com/office/drawing/2014/main" id="{84623CC0-D764-44FB-89D9-412E71A1FAB8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 flipV="1">
            <a:off x="2510756" y="2534066"/>
            <a:ext cx="1036390" cy="676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: Angulado 92">
            <a:extLst>
              <a:ext uri="{FF2B5EF4-FFF2-40B4-BE49-F238E27FC236}">
                <a16:creationId xmlns:a16="http://schemas.microsoft.com/office/drawing/2014/main" id="{29FD75C6-959F-4DC7-A625-5D65F704975B}"/>
              </a:ext>
            </a:extLst>
          </p:cNvPr>
          <p:cNvCxnSpPr>
            <a:cxnSpLocks/>
            <a:stCxn id="56" idx="3"/>
            <a:endCxn id="63" idx="1"/>
          </p:cNvCxnSpPr>
          <p:nvPr/>
        </p:nvCxnSpPr>
        <p:spPr>
          <a:xfrm>
            <a:off x="2510756" y="3210427"/>
            <a:ext cx="1036389" cy="6482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Conector de Seta Reta 94">
            <a:extLst>
              <a:ext uri="{FF2B5EF4-FFF2-40B4-BE49-F238E27FC236}">
                <a16:creationId xmlns:a16="http://schemas.microsoft.com/office/drawing/2014/main" id="{629C34A6-ECA9-4C95-95B9-74C5FA121905}"/>
              </a:ext>
            </a:extLst>
          </p:cNvPr>
          <p:cNvCxnSpPr>
            <a:cxnSpLocks/>
            <a:stCxn id="56" idx="3"/>
            <a:endCxn id="62" idx="1"/>
          </p:cNvCxnSpPr>
          <p:nvPr/>
        </p:nvCxnSpPr>
        <p:spPr>
          <a:xfrm flipV="1">
            <a:off x="2510756" y="3208540"/>
            <a:ext cx="1036389" cy="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ector: Angulado 96">
            <a:extLst>
              <a:ext uri="{FF2B5EF4-FFF2-40B4-BE49-F238E27FC236}">
                <a16:creationId xmlns:a16="http://schemas.microsoft.com/office/drawing/2014/main" id="{BA8658DE-959A-44CF-991E-FE81171B9E7B}"/>
              </a:ext>
            </a:extLst>
          </p:cNvPr>
          <p:cNvCxnSpPr>
            <a:cxnSpLocks/>
            <a:stCxn id="60" idx="3"/>
            <a:endCxn id="66" idx="0"/>
          </p:cNvCxnSpPr>
          <p:nvPr/>
        </p:nvCxnSpPr>
        <p:spPr>
          <a:xfrm>
            <a:off x="7209079" y="2186845"/>
            <a:ext cx="755365" cy="2536642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: Angulado 98">
            <a:extLst>
              <a:ext uri="{FF2B5EF4-FFF2-40B4-BE49-F238E27FC236}">
                <a16:creationId xmlns:a16="http://schemas.microsoft.com/office/drawing/2014/main" id="{BFB34D27-AEA4-48CF-95C6-FA1134FD323E}"/>
              </a:ext>
            </a:extLst>
          </p:cNvPr>
          <p:cNvCxnSpPr>
            <a:cxnSpLocks/>
            <a:stCxn id="64" idx="3"/>
            <a:endCxn id="66" idx="0"/>
          </p:cNvCxnSpPr>
          <p:nvPr/>
        </p:nvCxnSpPr>
        <p:spPr>
          <a:xfrm>
            <a:off x="7209079" y="2955713"/>
            <a:ext cx="755365" cy="1767775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: Angulado 100">
            <a:extLst>
              <a:ext uri="{FF2B5EF4-FFF2-40B4-BE49-F238E27FC236}">
                <a16:creationId xmlns:a16="http://schemas.microsoft.com/office/drawing/2014/main" id="{EF6557CE-FED5-40C4-BF6C-A675380F4968}"/>
              </a:ext>
            </a:extLst>
          </p:cNvPr>
          <p:cNvCxnSpPr>
            <a:cxnSpLocks/>
            <a:stCxn id="65" idx="2"/>
            <a:endCxn id="66" idx="1"/>
          </p:cNvCxnSpPr>
          <p:nvPr/>
        </p:nvCxnSpPr>
        <p:spPr>
          <a:xfrm rot="16200000" flipH="1">
            <a:off x="5395944" y="3490915"/>
            <a:ext cx="371645" cy="3026167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tângulo 128">
            <a:extLst>
              <a:ext uri="{FF2B5EF4-FFF2-40B4-BE49-F238E27FC236}">
                <a16:creationId xmlns:a16="http://schemas.microsoft.com/office/drawing/2014/main" id="{0637CD10-8169-4A13-B4FE-FFF7BB72259D}"/>
              </a:ext>
            </a:extLst>
          </p:cNvPr>
          <p:cNvSpPr/>
          <p:nvPr/>
        </p:nvSpPr>
        <p:spPr>
          <a:xfrm>
            <a:off x="771568" y="5886131"/>
            <a:ext cx="1739189" cy="5834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715">
                <a:solidFill>
                  <a:prstClr val="black"/>
                </a:solidFill>
                <a:latin typeface="Calibri" panose="020F0502020204030204"/>
              </a:rPr>
              <a:t>Evitar aglomerações</a:t>
            </a:r>
            <a:endParaRPr lang="pt-BR" sz="171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0EBBD6D1-B1D2-4366-93EF-08E565FFDB03}"/>
              </a:ext>
            </a:extLst>
          </p:cNvPr>
          <p:cNvSpPr/>
          <p:nvPr/>
        </p:nvSpPr>
        <p:spPr>
          <a:xfrm>
            <a:off x="2822122" y="5423028"/>
            <a:ext cx="1582600" cy="466415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Informações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CBD6051E-7B08-4C40-AFAC-61162BD4D528}"/>
              </a:ext>
            </a:extLst>
          </p:cNvPr>
          <p:cNvSpPr/>
          <p:nvPr/>
        </p:nvSpPr>
        <p:spPr>
          <a:xfrm>
            <a:off x="2822122" y="6236342"/>
            <a:ext cx="1585475" cy="466415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Evolução do número de casos</a:t>
            </a:r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2B5EF581-DC23-48FC-9ABD-8905C68A94E8}"/>
              </a:ext>
            </a:extLst>
          </p:cNvPr>
          <p:cNvSpPr/>
          <p:nvPr/>
        </p:nvSpPr>
        <p:spPr>
          <a:xfrm>
            <a:off x="4677153" y="5423028"/>
            <a:ext cx="1585475" cy="466415"/>
          </a:xfrm>
          <a:prstGeom prst="rect">
            <a:avLst/>
          </a:prstGeom>
          <a:ln>
            <a:solidFill>
              <a:schemeClr val="accent6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Tratamento / vacina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90BBC952-3956-42D1-84C2-B45F9BF6C723}"/>
              </a:ext>
            </a:extLst>
          </p:cNvPr>
          <p:cNvSpPr/>
          <p:nvPr/>
        </p:nvSpPr>
        <p:spPr>
          <a:xfrm>
            <a:off x="771567" y="4868582"/>
            <a:ext cx="1739189" cy="6772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Mudança no comportamento social</a:t>
            </a:r>
          </a:p>
        </p:txBody>
      </p:sp>
      <p:cxnSp>
        <p:nvCxnSpPr>
          <p:cNvPr id="165" name="Conector: Curvo 164">
            <a:extLst>
              <a:ext uri="{FF2B5EF4-FFF2-40B4-BE49-F238E27FC236}">
                <a16:creationId xmlns:a16="http://schemas.microsoft.com/office/drawing/2014/main" id="{4374B29F-C54A-408D-A636-989215DC6A48}"/>
              </a:ext>
            </a:extLst>
          </p:cNvPr>
          <p:cNvCxnSpPr>
            <a:cxnSpLocks/>
            <a:stCxn id="134" idx="1"/>
            <a:endCxn id="129" idx="3"/>
          </p:cNvCxnSpPr>
          <p:nvPr/>
        </p:nvCxnSpPr>
        <p:spPr>
          <a:xfrm rot="10800000" flipV="1">
            <a:off x="2510756" y="5656236"/>
            <a:ext cx="311366" cy="521604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Conector: Curvo 166">
            <a:extLst>
              <a:ext uri="{FF2B5EF4-FFF2-40B4-BE49-F238E27FC236}">
                <a16:creationId xmlns:a16="http://schemas.microsoft.com/office/drawing/2014/main" id="{41F5C333-DB7A-4CA4-BE63-8ABE631BE7A6}"/>
              </a:ext>
            </a:extLst>
          </p:cNvPr>
          <p:cNvCxnSpPr>
            <a:cxnSpLocks/>
            <a:stCxn id="136" idx="2"/>
            <a:endCxn id="129" idx="3"/>
          </p:cNvCxnSpPr>
          <p:nvPr/>
        </p:nvCxnSpPr>
        <p:spPr>
          <a:xfrm rot="5400000">
            <a:off x="3846126" y="4554075"/>
            <a:ext cx="288397" cy="2959134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9" name="Conector: Curvo 168">
            <a:extLst>
              <a:ext uri="{FF2B5EF4-FFF2-40B4-BE49-F238E27FC236}">
                <a16:creationId xmlns:a16="http://schemas.microsoft.com/office/drawing/2014/main" id="{2AFBBC66-8BC5-4676-A5B4-AABE42194129}"/>
              </a:ext>
            </a:extLst>
          </p:cNvPr>
          <p:cNvCxnSpPr>
            <a:cxnSpLocks/>
            <a:stCxn id="135" idx="1"/>
            <a:endCxn id="129" idx="3"/>
          </p:cNvCxnSpPr>
          <p:nvPr/>
        </p:nvCxnSpPr>
        <p:spPr>
          <a:xfrm rot="10800000">
            <a:off x="2510756" y="6177840"/>
            <a:ext cx="311366" cy="291709"/>
          </a:xfrm>
          <a:prstGeom prst="curved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Conector: Angulado 170">
            <a:extLst>
              <a:ext uri="{FF2B5EF4-FFF2-40B4-BE49-F238E27FC236}">
                <a16:creationId xmlns:a16="http://schemas.microsoft.com/office/drawing/2014/main" id="{BAF9CE57-8898-4776-9152-67C78D39B671}"/>
              </a:ext>
            </a:extLst>
          </p:cNvPr>
          <p:cNvCxnSpPr>
            <a:stCxn id="135" idx="3"/>
            <a:endCxn id="66" idx="2"/>
          </p:cNvCxnSpPr>
          <p:nvPr/>
        </p:nvCxnSpPr>
        <p:spPr>
          <a:xfrm flipV="1">
            <a:off x="4407597" y="5656156"/>
            <a:ext cx="3556847" cy="813394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: Angulado 172">
            <a:extLst>
              <a:ext uri="{FF2B5EF4-FFF2-40B4-BE49-F238E27FC236}">
                <a16:creationId xmlns:a16="http://schemas.microsoft.com/office/drawing/2014/main" id="{A10B07A3-E7E1-4963-B4EE-4409917CFB03}"/>
              </a:ext>
            </a:extLst>
          </p:cNvPr>
          <p:cNvCxnSpPr>
            <a:stCxn id="134" idx="2"/>
            <a:endCxn id="66" idx="2"/>
          </p:cNvCxnSpPr>
          <p:nvPr/>
        </p:nvCxnSpPr>
        <p:spPr>
          <a:xfrm rot="5400000" flipH="1" flipV="1">
            <a:off x="5672289" y="3597289"/>
            <a:ext cx="233287" cy="4351021"/>
          </a:xfrm>
          <a:prstGeom prst="bentConnector3">
            <a:avLst>
              <a:gd name="adj1" fmla="val -9334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: Angulado 174">
            <a:extLst>
              <a:ext uri="{FF2B5EF4-FFF2-40B4-BE49-F238E27FC236}">
                <a16:creationId xmlns:a16="http://schemas.microsoft.com/office/drawing/2014/main" id="{5ECC8D83-66D8-462C-9351-F32B0E1BB224}"/>
              </a:ext>
            </a:extLst>
          </p:cNvPr>
          <p:cNvCxnSpPr>
            <a:stCxn id="136" idx="2"/>
            <a:endCxn id="66" idx="2"/>
          </p:cNvCxnSpPr>
          <p:nvPr/>
        </p:nvCxnSpPr>
        <p:spPr>
          <a:xfrm rot="5400000" flipH="1" flipV="1">
            <a:off x="6600524" y="4525523"/>
            <a:ext cx="233287" cy="2494553"/>
          </a:xfrm>
          <a:prstGeom prst="bentConnector3">
            <a:avLst>
              <a:gd name="adj1" fmla="val -93340"/>
            </a:avLst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ector de Seta Reta 176">
            <a:extLst>
              <a:ext uri="{FF2B5EF4-FFF2-40B4-BE49-F238E27FC236}">
                <a16:creationId xmlns:a16="http://schemas.microsoft.com/office/drawing/2014/main" id="{937360E1-ED2F-4631-AD96-B4BB4F5D45BE}"/>
              </a:ext>
            </a:extLst>
          </p:cNvPr>
          <p:cNvCxnSpPr>
            <a:cxnSpLocks/>
            <a:stCxn id="159" idx="2"/>
            <a:endCxn id="129" idx="0"/>
          </p:cNvCxnSpPr>
          <p:nvPr/>
        </p:nvCxnSpPr>
        <p:spPr>
          <a:xfrm>
            <a:off x="1641162" y="5545844"/>
            <a:ext cx="1" cy="34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8510FE46-E8B5-4EF1-A546-1ABDAB28C868}"/>
              </a:ext>
            </a:extLst>
          </p:cNvPr>
          <p:cNvCxnSpPr>
            <a:stCxn id="60" idx="2"/>
            <a:endCxn id="64" idx="0"/>
          </p:cNvCxnSpPr>
          <p:nvPr/>
        </p:nvCxnSpPr>
        <p:spPr>
          <a:xfrm>
            <a:off x="6339485" y="2515624"/>
            <a:ext cx="0" cy="206881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C210A99A-AF81-4F90-807B-DFF6276F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COMPORTAMENTO DURANTE ISOLAMENTO SOCIAL</a:t>
            </a:r>
          </a:p>
        </p:txBody>
      </p:sp>
    </p:spTree>
    <p:extLst>
      <p:ext uri="{BB962C8B-B14F-4D97-AF65-F5344CB8AC3E}">
        <p14:creationId xmlns:p14="http://schemas.microsoft.com/office/powerpoint/2010/main" val="420723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13F39E-6331-4F6F-B1D1-DD283546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05F127-0903-43BB-B4B2-E827F29CF1B5}"/>
              </a:ext>
            </a:extLst>
          </p:cNvPr>
          <p:cNvSpPr txBox="1"/>
          <p:nvPr/>
        </p:nvSpPr>
        <p:spPr>
          <a:xfrm>
            <a:off x="825344" y="2825962"/>
            <a:ext cx="8038615" cy="1331340"/>
          </a:xfrm>
          <a:prstGeom prst="rect">
            <a:avLst/>
          </a:prstGeom>
        </p:spPr>
        <p:txBody>
          <a:bodyPr vert="horz" lIns="87100" tIns="43550" rIns="87100" bIns="43550" rtlCol="0">
            <a:normAutofit fontScale="92500"/>
          </a:bodyPr>
          <a:lstStyle>
            <a:lvl1pPr marL="239984" indent="-239984" defTabSz="959937">
              <a:lnSpc>
                <a:spcPct val="90000"/>
              </a:lnSpc>
              <a:spcBef>
                <a:spcPts val="105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719953" indent="-239984" defTabSz="959937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lvl2pPr>
            <a:lvl3pPr marL="1199921" indent="-239984" defTabSz="959937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79890" indent="-239984" defTabSz="959937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159859" indent="-239984" defTabSz="959937">
              <a:lnSpc>
                <a:spcPct val="90000"/>
              </a:lnSpc>
              <a:spcBef>
                <a:spcPts val="525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400"/>
            </a:lvl5pPr>
            <a:lvl6pPr marL="2639827" indent="-239984" defTabSz="959937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/>
            </a:lvl6pPr>
            <a:lvl7pPr marL="3119796" indent="-239984" defTabSz="959937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/>
            </a:lvl7pPr>
            <a:lvl8pPr marL="3599764" indent="-239984" defTabSz="959937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/>
            </a:lvl8pPr>
            <a:lvl9pPr marL="4079733" indent="-239984" defTabSz="959937">
              <a:lnSpc>
                <a:spcPct val="90000"/>
              </a:lnSpc>
              <a:spcBef>
                <a:spcPts val="525"/>
              </a:spcBef>
              <a:buFont typeface="Arial" panose="020B0604020202020204" pitchFamily="34" charset="0"/>
              <a:buChar char="•"/>
              <a:defRPr sz="1890"/>
            </a:lvl9pPr>
          </a:lstStyle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Resultados parciais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Dados coletados entre os dias 07 e 22/04. 210 respondentes em situação de isolamento ou isolamento parcial, de 24 cidades, em todas as regiões do Brasil. 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Não contempla famílias em situação de vulnerabilidade social.</a:t>
            </a:r>
          </a:p>
          <a:p>
            <a:pPr marL="228585" indent="-228585" defTabSz="914340"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endParaRPr lang="pt-BR" sz="1905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74A4CE-4264-43DE-8408-2CF04FDB710D}"/>
              </a:ext>
            </a:extLst>
          </p:cNvPr>
          <p:cNvSpPr/>
          <p:nvPr/>
        </p:nvSpPr>
        <p:spPr>
          <a:xfrm>
            <a:off x="825344" y="1152162"/>
            <a:ext cx="5643348" cy="1850475"/>
          </a:xfrm>
          <a:prstGeom prst="rect">
            <a:avLst/>
          </a:prstGeom>
        </p:spPr>
        <p:txBody>
          <a:bodyPr vert="horz" lIns="87100" tIns="43550" rIns="87100" bIns="43550" rtlCol="0">
            <a:normAutofit/>
          </a:bodyPr>
          <a:lstStyle/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Pesquisa: </a:t>
            </a:r>
            <a:r>
              <a:rPr lang="pt-BR" sz="1905" b="1" dirty="0">
                <a:solidFill>
                  <a:prstClr val="black"/>
                </a:solidFill>
                <a:latin typeface="Calibri" panose="020F0502020204030204"/>
              </a:rPr>
              <a:t>Atividades urbanas no período de isolamento social</a:t>
            </a:r>
          </a:p>
          <a:p>
            <a:pPr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Participe!</a:t>
            </a:r>
          </a:p>
          <a:p>
            <a:pPr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</a:pPr>
            <a:r>
              <a:rPr lang="pt-BR" sz="1905" dirty="0">
                <a:solidFill>
                  <a:prstClr val="black"/>
                </a:solidFill>
                <a:latin typeface="Calibri" panose="020F0502020204030204"/>
              </a:rPr>
              <a:t>https://forms.gle/uSaBsMHjKjdP9wXw8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124C10B-1A06-45B8-B73F-6CB3F67F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693" y="1079594"/>
            <a:ext cx="2122615" cy="2039750"/>
          </a:xfrm>
          <a:prstGeom prst="rect">
            <a:avLst/>
          </a:prstGeom>
        </p:spPr>
      </p:pic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356F9887-7EBB-491D-9853-AEB1850268B1}"/>
              </a:ext>
            </a:extLst>
          </p:cNvPr>
          <p:cNvGraphicFramePr>
            <a:graphicFrameLocks/>
          </p:cNvGraphicFramePr>
          <p:nvPr/>
        </p:nvGraphicFramePr>
        <p:xfrm>
          <a:off x="338807" y="4157303"/>
          <a:ext cx="8638124" cy="2613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3204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F13F39E-6331-4F6F-B1D1-DD283546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80ED5F8-1DF4-4E44-A9E2-DC1010C86C29}"/>
              </a:ext>
            </a:extLst>
          </p:cNvPr>
          <p:cNvGraphicFramePr>
            <a:graphicFrameLocks/>
          </p:cNvGraphicFramePr>
          <p:nvPr/>
        </p:nvGraphicFramePr>
        <p:xfrm>
          <a:off x="37656" y="1370695"/>
          <a:ext cx="6340321" cy="2100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8DD2936C-399C-4B00-A4CD-4547AC6B82F1}"/>
              </a:ext>
            </a:extLst>
          </p:cNvPr>
          <p:cNvGraphicFramePr>
            <a:graphicFrameLocks/>
          </p:cNvGraphicFramePr>
          <p:nvPr/>
        </p:nvGraphicFramePr>
        <p:xfrm>
          <a:off x="355919" y="3821356"/>
          <a:ext cx="6022058" cy="286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0554E6C3-C7B8-4490-BDE9-155766D4B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099" y="3977165"/>
            <a:ext cx="2760124" cy="2067344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38F75EF-45C0-455F-B4BE-B0811A638518}"/>
              </a:ext>
            </a:extLst>
          </p:cNvPr>
          <p:cNvSpPr/>
          <p:nvPr/>
        </p:nvSpPr>
        <p:spPr>
          <a:xfrm>
            <a:off x="1397767" y="3671347"/>
            <a:ext cx="4972643" cy="297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35483">
              <a:defRPr sz="11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pt-BR" sz="1334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Realização das atividades de estudo durante o período de isolamento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80F85E-695A-492E-8372-C8D72431BD98}"/>
              </a:ext>
            </a:extLst>
          </p:cNvPr>
          <p:cNvSpPr/>
          <p:nvPr/>
        </p:nvSpPr>
        <p:spPr>
          <a:xfrm>
            <a:off x="1738249" y="1075292"/>
            <a:ext cx="4527586" cy="2976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35483"/>
            <a:r>
              <a:rPr lang="pt-BR" sz="1334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Realização da atividade de trabalho  no período de isolamento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95E825E-B6EE-440E-9CF1-FB37B94A7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919" y="1475848"/>
            <a:ext cx="2818873" cy="195315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3D65E8-CC47-4167-B4DD-F62A61E9B908}"/>
              </a:ext>
            </a:extLst>
          </p:cNvPr>
          <p:cNvSpPr txBox="1"/>
          <p:nvPr/>
        </p:nvSpPr>
        <p:spPr>
          <a:xfrm>
            <a:off x="6481172" y="6046039"/>
            <a:ext cx="2818873" cy="708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334" dirty="0">
                <a:solidFill>
                  <a:prstClr val="black"/>
                </a:solidFill>
                <a:latin typeface="Calibri" panose="020F0502020204030204"/>
              </a:rPr>
              <a:t>Consideradas apenas atividades que eram realizadas presencialmente antes da pandemia</a:t>
            </a:r>
          </a:p>
        </p:txBody>
      </p:sp>
    </p:spTree>
    <p:extLst>
      <p:ext uri="{BB962C8B-B14F-4D97-AF65-F5344CB8AC3E}">
        <p14:creationId xmlns:p14="http://schemas.microsoft.com/office/powerpoint/2010/main" val="243188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ráfico 35">
            <a:extLst>
              <a:ext uri="{FF2B5EF4-FFF2-40B4-BE49-F238E27FC236}">
                <a16:creationId xmlns:a16="http://schemas.microsoft.com/office/drawing/2014/main" id="{032111C7-AA1E-4C41-8A51-9DB6BF5C7A68}"/>
              </a:ext>
            </a:extLst>
          </p:cNvPr>
          <p:cNvGraphicFramePr>
            <a:graphicFrameLocks/>
          </p:cNvGraphicFramePr>
          <p:nvPr/>
        </p:nvGraphicFramePr>
        <p:xfrm>
          <a:off x="-57054" y="745051"/>
          <a:ext cx="9115295" cy="6446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93AE27D3-A1E6-45A9-88C5-0A82C2912A7C}"/>
              </a:ext>
            </a:extLst>
          </p:cNvPr>
          <p:cNvSpPr/>
          <p:nvPr/>
        </p:nvSpPr>
        <p:spPr>
          <a:xfrm>
            <a:off x="85760" y="1547192"/>
            <a:ext cx="5673248" cy="17290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B7C93B0-6188-4976-A72C-1CDABA000304}"/>
              </a:ext>
            </a:extLst>
          </p:cNvPr>
          <p:cNvSpPr/>
          <p:nvPr/>
        </p:nvSpPr>
        <p:spPr>
          <a:xfrm>
            <a:off x="85760" y="3276194"/>
            <a:ext cx="5673248" cy="13390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828F785-E4E8-4110-B324-E7F739263C0E}"/>
              </a:ext>
            </a:extLst>
          </p:cNvPr>
          <p:cNvSpPr/>
          <p:nvPr/>
        </p:nvSpPr>
        <p:spPr>
          <a:xfrm>
            <a:off x="85760" y="4615195"/>
            <a:ext cx="5673248" cy="17290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715F0E8-EDB8-4C12-B3CD-AAFE16F4A05C}"/>
              </a:ext>
            </a:extLst>
          </p:cNvPr>
          <p:cNvSpPr/>
          <p:nvPr/>
        </p:nvSpPr>
        <p:spPr>
          <a:xfrm>
            <a:off x="85760" y="1547192"/>
            <a:ext cx="239241" cy="172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435483"/>
            <a:r>
              <a:rPr lang="pt-BR" sz="1334" dirty="0">
                <a:solidFill>
                  <a:prstClr val="white"/>
                </a:solidFill>
                <a:latin typeface="Calibri" panose="020F0502020204030204"/>
              </a:rPr>
              <a:t>Consumo e serviços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5F9C2EAD-0D04-4E75-9C5E-7109BBE13F5F}"/>
              </a:ext>
            </a:extLst>
          </p:cNvPr>
          <p:cNvSpPr/>
          <p:nvPr/>
        </p:nvSpPr>
        <p:spPr>
          <a:xfrm>
            <a:off x="85760" y="3276194"/>
            <a:ext cx="239241" cy="1339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435483"/>
            <a:r>
              <a:rPr lang="pt-BR" sz="1334" dirty="0">
                <a:solidFill>
                  <a:prstClr val="white"/>
                </a:solidFill>
                <a:latin typeface="Calibri" panose="020F0502020204030204"/>
              </a:rPr>
              <a:t>Trabalho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C83C6EA-DA42-45C4-8A42-C570D841795D}"/>
              </a:ext>
            </a:extLst>
          </p:cNvPr>
          <p:cNvSpPr/>
          <p:nvPr/>
        </p:nvSpPr>
        <p:spPr>
          <a:xfrm>
            <a:off x="85760" y="4615195"/>
            <a:ext cx="239241" cy="17290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435483"/>
            <a:r>
              <a:rPr lang="pt-BR" sz="1334" dirty="0">
                <a:solidFill>
                  <a:prstClr val="white"/>
                </a:solidFill>
                <a:latin typeface="Calibri" panose="020F0502020204030204"/>
              </a:rPr>
              <a:t>Estudos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F13F39E-6331-4F6F-B1D1-DD283546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PESQUISA</a:t>
            </a:r>
          </a:p>
        </p:txBody>
      </p:sp>
    </p:spTree>
    <p:extLst>
      <p:ext uri="{BB962C8B-B14F-4D97-AF65-F5344CB8AC3E}">
        <p14:creationId xmlns:p14="http://schemas.microsoft.com/office/powerpoint/2010/main" val="38199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25" y="321477"/>
            <a:ext cx="8159714" cy="634948"/>
          </a:xfrm>
        </p:spPr>
        <p:txBody>
          <a:bodyPr>
            <a:normAutofit/>
          </a:bodyPr>
          <a:lstStyle/>
          <a:p>
            <a:r>
              <a:rPr lang="pt-BR" dirty="0"/>
              <a:t>REFLEXOS PÓS ISOLAMENTO SOCIAL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9843BC2-D192-424F-A43C-5C6003686930}"/>
              </a:ext>
            </a:extLst>
          </p:cNvPr>
          <p:cNvSpPr/>
          <p:nvPr/>
        </p:nvSpPr>
        <p:spPr>
          <a:xfrm>
            <a:off x="1133432" y="2933372"/>
            <a:ext cx="7038022" cy="6349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Como ficam os objetivos da PNMU?</a:t>
            </a:r>
          </a:p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Qual efeito nas agendas de investimentos em mobilidade urbana?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9E3576F-41E6-4E7B-8D22-832DA81B4172}"/>
              </a:ext>
            </a:extLst>
          </p:cNvPr>
          <p:cNvSpPr/>
          <p:nvPr/>
        </p:nvSpPr>
        <p:spPr>
          <a:xfrm>
            <a:off x="6535387" y="5893302"/>
            <a:ext cx="1986795" cy="73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5483"/>
            <a:r>
              <a:rPr lang="pt-BR" sz="1048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http://bicicletanosplanos.org/como-fazer-na-sua-cidade/ot-politica-publica/</a:t>
            </a:r>
            <a:endParaRPr lang="pt-BR" sz="1048" dirty="0">
              <a:solidFill>
                <a:prstClr val="white">
                  <a:lumMod val="65000"/>
                </a:prstClr>
              </a:solidFill>
              <a:latin typeface="Calibri" panose="020F0502020204030204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6EC221A8-CFF9-4C06-8840-FFCBBFE6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4" y="3833747"/>
            <a:ext cx="3288937" cy="20595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13793CC-20EF-4E21-BEED-763AF78B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97" y="3741738"/>
            <a:ext cx="3288937" cy="2070123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A9809385-1BEC-4E6A-B251-372AAA31A692}"/>
              </a:ext>
            </a:extLst>
          </p:cNvPr>
          <p:cNvSpPr/>
          <p:nvPr/>
        </p:nvSpPr>
        <p:spPr>
          <a:xfrm>
            <a:off x="805946" y="5811862"/>
            <a:ext cx="1986795" cy="73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5483"/>
            <a:r>
              <a:rPr lang="pt-BR" sz="1048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http://bicicletanosplanos.org/como-fazer-na-sua-cidade/ot-politica-publica/</a:t>
            </a:r>
            <a:endParaRPr lang="pt-BR" sz="1048" dirty="0">
              <a:solidFill>
                <a:prstClr val="white">
                  <a:lumMod val="65000"/>
                </a:prstClr>
              </a:solidFill>
              <a:latin typeface="Calibri" panose="020F0502020204030204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605E93C6-6833-4815-9881-BE2CF23116BC}"/>
              </a:ext>
            </a:extLst>
          </p:cNvPr>
          <p:cNvCxnSpPr>
            <a:cxnSpLocks/>
          </p:cNvCxnSpPr>
          <p:nvPr/>
        </p:nvCxnSpPr>
        <p:spPr>
          <a:xfrm>
            <a:off x="3444772" y="5005000"/>
            <a:ext cx="1995104" cy="0"/>
          </a:xfrm>
          <a:prstGeom prst="line">
            <a:avLst/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6E1411-4AB7-4757-B5C1-696E56C73767}"/>
              </a:ext>
            </a:extLst>
          </p:cNvPr>
          <p:cNvSpPr txBox="1"/>
          <p:nvPr/>
        </p:nvSpPr>
        <p:spPr>
          <a:xfrm>
            <a:off x="4107724" y="2035210"/>
            <a:ext cx="199510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Deslocamentos de pessoas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D23FC56-1870-4D3B-BC84-EBAFE5B5A5B5}"/>
              </a:ext>
            </a:extLst>
          </p:cNvPr>
          <p:cNvSpPr txBox="1"/>
          <p:nvPr/>
        </p:nvSpPr>
        <p:spPr>
          <a:xfrm>
            <a:off x="4156959" y="1096538"/>
            <a:ext cx="199510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715" dirty="0">
                <a:solidFill>
                  <a:prstClr val="black"/>
                </a:solidFill>
                <a:latin typeface="Calibri" panose="020F0502020204030204"/>
              </a:rPr>
              <a:t>Deslocamentos de mercadorias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F4BD1B92-6A03-4081-893D-E1D630BEE494}"/>
              </a:ext>
            </a:extLst>
          </p:cNvPr>
          <p:cNvSpPr/>
          <p:nvPr/>
        </p:nvSpPr>
        <p:spPr>
          <a:xfrm>
            <a:off x="3324579" y="1129844"/>
            <a:ext cx="623710" cy="1492187"/>
          </a:xfrm>
          <a:prstGeom prst="upDownArrow">
            <a:avLst/>
          </a:prstGeom>
          <a:gradFill>
            <a:gsLst>
              <a:gs pos="0">
                <a:srgbClr val="FF000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06174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>
            <a:extLst>
              <a:ext uri="{FF2B5EF4-FFF2-40B4-BE49-F238E27FC236}">
                <a16:creationId xmlns:a16="http://schemas.microsoft.com/office/drawing/2014/main" id="{0574BF63-E08C-406D-8365-7BDE44656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8" r="2306"/>
          <a:stretch/>
        </p:blipFill>
        <p:spPr>
          <a:xfrm>
            <a:off x="5330607" y="4481431"/>
            <a:ext cx="3638273" cy="2123412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6644C73A-410C-476B-AD9E-7A5C5381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25" y="321477"/>
            <a:ext cx="8159714" cy="634948"/>
          </a:xfrm>
        </p:spPr>
        <p:txBody>
          <a:bodyPr>
            <a:normAutofit/>
          </a:bodyPr>
          <a:lstStyle/>
          <a:p>
            <a:r>
              <a:rPr lang="pt-BR" dirty="0"/>
              <a:t>REFLEXOS PÓS ISOLAMENTO SOCIAL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0B14957-5970-404A-A20F-767EC224F5C4}"/>
              </a:ext>
            </a:extLst>
          </p:cNvPr>
          <p:cNvSpPr/>
          <p:nvPr/>
        </p:nvSpPr>
        <p:spPr>
          <a:xfrm>
            <a:off x="465094" y="2807088"/>
            <a:ext cx="1457336" cy="511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Reduzir deslocamentos</a:t>
            </a: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4B37C53E-4A1D-4CAD-8FCE-8A9971F60BF5}"/>
              </a:ext>
            </a:extLst>
          </p:cNvPr>
          <p:cNvSpPr/>
          <p:nvPr/>
        </p:nvSpPr>
        <p:spPr>
          <a:xfrm>
            <a:off x="2749774" y="2685134"/>
            <a:ext cx="1970464" cy="747771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Deslocar-se ou não</a:t>
            </a:r>
          </a:p>
        </p:txBody>
      </p:sp>
      <p:sp>
        <p:nvSpPr>
          <p:cNvPr id="7" name="Fluxograma: Terminação 6">
            <a:extLst>
              <a:ext uri="{FF2B5EF4-FFF2-40B4-BE49-F238E27FC236}">
                <a16:creationId xmlns:a16="http://schemas.microsoft.com/office/drawing/2014/main" id="{6F94CC5A-F60E-4305-AB48-03CD64E9C6DC}"/>
              </a:ext>
            </a:extLst>
          </p:cNvPr>
          <p:cNvSpPr/>
          <p:nvPr/>
        </p:nvSpPr>
        <p:spPr>
          <a:xfrm>
            <a:off x="358815" y="1589452"/>
            <a:ext cx="1669894" cy="69252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Comportamento baseado no medo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A7E7AC8B-1754-49C6-B637-69FDCCA07D4D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193762" y="2281972"/>
            <a:ext cx="0" cy="525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68B1D77E-9DA6-46F4-8F11-38B2FC2D23D2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1922431" y="3059020"/>
            <a:ext cx="827343" cy="3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20D71F3-3688-4AE3-80D0-9307DB42DB73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3735006" y="2133052"/>
            <a:ext cx="1" cy="5520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12A62D18-59B4-474D-A8AF-1A49D5A9A5F5}"/>
              </a:ext>
            </a:extLst>
          </p:cNvPr>
          <p:cNvCxnSpPr>
            <a:cxnSpLocks/>
            <a:stCxn id="16" idx="2"/>
            <a:endCxn id="39" idx="0"/>
          </p:cNvCxnSpPr>
          <p:nvPr/>
        </p:nvCxnSpPr>
        <p:spPr>
          <a:xfrm>
            <a:off x="3735006" y="3432905"/>
            <a:ext cx="8398" cy="551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3EE3991-0B72-4FFC-9FBB-3355FBE7D02E}"/>
              </a:ext>
            </a:extLst>
          </p:cNvPr>
          <p:cNvSpPr txBox="1"/>
          <p:nvPr/>
        </p:nvSpPr>
        <p:spPr>
          <a:xfrm>
            <a:off x="4002142" y="3515923"/>
            <a:ext cx="67857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não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79084DC-7B9A-4C45-A0DC-CC2C92AC0FCA}"/>
              </a:ext>
            </a:extLst>
          </p:cNvPr>
          <p:cNvSpPr txBox="1"/>
          <p:nvPr/>
        </p:nvSpPr>
        <p:spPr>
          <a:xfrm>
            <a:off x="3849760" y="2247849"/>
            <a:ext cx="678570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sim</a:t>
            </a:r>
          </a:p>
        </p:txBody>
      </p:sp>
      <p:sp>
        <p:nvSpPr>
          <p:cNvPr id="37" name="Fluxograma: Terminação 36">
            <a:extLst>
              <a:ext uri="{FF2B5EF4-FFF2-40B4-BE49-F238E27FC236}">
                <a16:creationId xmlns:a16="http://schemas.microsoft.com/office/drawing/2014/main" id="{57C9B872-C541-4ED0-B617-287AFE7EC438}"/>
              </a:ext>
            </a:extLst>
          </p:cNvPr>
          <p:cNvSpPr/>
          <p:nvPr/>
        </p:nvSpPr>
        <p:spPr>
          <a:xfrm>
            <a:off x="340179" y="3813798"/>
            <a:ext cx="1707166" cy="702335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Aceleração do uso de tecnologias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5C9C79A1-E799-46F1-AD77-66B1AB62B763}"/>
              </a:ext>
            </a:extLst>
          </p:cNvPr>
          <p:cNvCxnSpPr>
            <a:cxnSpLocks/>
            <a:stCxn id="37" idx="0"/>
            <a:endCxn id="11" idx="2"/>
          </p:cNvCxnSpPr>
          <p:nvPr/>
        </p:nvCxnSpPr>
        <p:spPr>
          <a:xfrm flipV="1">
            <a:off x="1193762" y="3318872"/>
            <a:ext cx="0" cy="49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20FF7F4-3871-4CE3-B716-E7F4D62249B6}"/>
              </a:ext>
            </a:extLst>
          </p:cNvPr>
          <p:cNvSpPr txBox="1"/>
          <p:nvPr/>
        </p:nvSpPr>
        <p:spPr>
          <a:xfrm>
            <a:off x="308953" y="1193912"/>
            <a:ext cx="2698877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srgbClr val="FF8021"/>
                </a:solidFill>
                <a:latin typeface="Calibri" panose="020F0502020204030204"/>
              </a:rPr>
              <a:t>Efeito temporário?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9ECD55B2-3FA1-4EB0-97D6-D652C44709A4}"/>
              </a:ext>
            </a:extLst>
          </p:cNvPr>
          <p:cNvSpPr txBox="1"/>
          <p:nvPr/>
        </p:nvSpPr>
        <p:spPr>
          <a:xfrm>
            <a:off x="166172" y="4679555"/>
            <a:ext cx="2698877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Tendência de permanência, em proporções diferentes.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A8D0E1F-7A26-4882-8EAC-05D43FDD1197}"/>
              </a:ext>
            </a:extLst>
          </p:cNvPr>
          <p:cNvSpPr/>
          <p:nvPr/>
        </p:nvSpPr>
        <p:spPr>
          <a:xfrm>
            <a:off x="2938429" y="5302560"/>
            <a:ext cx="2419498" cy="848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Como recuperar/gerar atratividade do transporte coletivo? </a:t>
            </a:r>
          </a:p>
        </p:txBody>
      </p:sp>
      <p:sp>
        <p:nvSpPr>
          <p:cNvPr id="39" name="Fluxograma: Terminação 38">
            <a:extLst>
              <a:ext uri="{FF2B5EF4-FFF2-40B4-BE49-F238E27FC236}">
                <a16:creationId xmlns:a16="http://schemas.microsoft.com/office/drawing/2014/main" id="{AA4AB032-7DCB-4AE6-8BD9-AA5F595FB0D5}"/>
              </a:ext>
            </a:extLst>
          </p:cNvPr>
          <p:cNvSpPr/>
          <p:nvPr/>
        </p:nvSpPr>
        <p:spPr>
          <a:xfrm>
            <a:off x="3057939" y="3984109"/>
            <a:ext cx="1370930" cy="532024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Redução de demanda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3736434-3743-46C8-B930-E040009167C8}"/>
              </a:ext>
            </a:extLst>
          </p:cNvPr>
          <p:cNvSpPr/>
          <p:nvPr/>
        </p:nvSpPr>
        <p:spPr>
          <a:xfrm>
            <a:off x="2938428" y="1602785"/>
            <a:ext cx="1669893" cy="530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srgbClr val="FF8021"/>
                </a:solidFill>
                <a:latin typeface="Calibri" panose="020F0502020204030204"/>
              </a:rPr>
              <a:t>Evitar aglomerações</a:t>
            </a:r>
          </a:p>
        </p:txBody>
      </p:sp>
      <p:sp>
        <p:nvSpPr>
          <p:cNvPr id="42" name="Fluxograma: Decisão 41">
            <a:extLst>
              <a:ext uri="{FF2B5EF4-FFF2-40B4-BE49-F238E27FC236}">
                <a16:creationId xmlns:a16="http://schemas.microsoft.com/office/drawing/2014/main" id="{3266E68D-4282-4DF8-8AE4-97A3FE1A62FA}"/>
              </a:ext>
            </a:extLst>
          </p:cNvPr>
          <p:cNvSpPr/>
          <p:nvPr/>
        </p:nvSpPr>
        <p:spPr>
          <a:xfrm>
            <a:off x="5330607" y="1517066"/>
            <a:ext cx="1534298" cy="69252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Escolha modal</a:t>
            </a:r>
          </a:p>
        </p:txBody>
      </p:sp>
      <p:sp>
        <p:nvSpPr>
          <p:cNvPr id="43" name="Fluxograma: Terminação 42">
            <a:extLst>
              <a:ext uri="{FF2B5EF4-FFF2-40B4-BE49-F238E27FC236}">
                <a16:creationId xmlns:a16="http://schemas.microsoft.com/office/drawing/2014/main" id="{E943213B-B1DB-411B-AFCE-B2DC986A2DD0}"/>
              </a:ext>
            </a:extLst>
          </p:cNvPr>
          <p:cNvSpPr/>
          <p:nvPr/>
        </p:nvSpPr>
        <p:spPr>
          <a:xfrm>
            <a:off x="5330607" y="2513191"/>
            <a:ext cx="1551094" cy="69252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srgbClr val="FF8021"/>
                </a:solidFill>
                <a:latin typeface="Calibri" panose="020F0502020204030204"/>
              </a:rPr>
              <a:t>Aumento do transporte individual</a:t>
            </a: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5758D201-2033-4EE4-B764-E2C0F6E69E9E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 flipV="1">
            <a:off x="4608321" y="1863327"/>
            <a:ext cx="722285" cy="4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416D6E3D-A424-4397-A66B-FFEDFBC7BE9F}"/>
              </a:ext>
            </a:extLst>
          </p:cNvPr>
          <p:cNvCxnSpPr>
            <a:stCxn id="42" idx="2"/>
            <a:endCxn id="43" idx="0"/>
          </p:cNvCxnSpPr>
          <p:nvPr/>
        </p:nvCxnSpPr>
        <p:spPr>
          <a:xfrm>
            <a:off x="6097756" y="2209588"/>
            <a:ext cx="8398" cy="303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149A8D7-D224-426C-9006-8CEB6D6A6524}"/>
              </a:ext>
            </a:extLst>
          </p:cNvPr>
          <p:cNvSpPr txBox="1"/>
          <p:nvPr/>
        </p:nvSpPr>
        <p:spPr>
          <a:xfrm>
            <a:off x="5397305" y="3313934"/>
            <a:ext cx="2698877" cy="3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srgbClr val="FF8021"/>
                </a:solidFill>
                <a:latin typeface="Calibri" panose="020F0502020204030204"/>
              </a:rPr>
              <a:t>Efeito temporário?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60122A0-F93A-4B36-8F46-3CB9EF04E13F}"/>
              </a:ext>
            </a:extLst>
          </p:cNvPr>
          <p:cNvSpPr/>
          <p:nvPr/>
        </p:nvSpPr>
        <p:spPr>
          <a:xfrm>
            <a:off x="6863275" y="1760720"/>
            <a:ext cx="2131843" cy="10691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715" dirty="0">
                <a:solidFill>
                  <a:srgbClr val="F14124"/>
                </a:solidFill>
                <a:latin typeface="Calibri" panose="020F0502020204030204"/>
              </a:rPr>
              <a:t>Como conter a aceleração do uso de transporte individual motorizado?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941B8F-3A52-4429-B9D2-30759319BF5C}"/>
              </a:ext>
            </a:extLst>
          </p:cNvPr>
          <p:cNvSpPr/>
          <p:nvPr/>
        </p:nvSpPr>
        <p:spPr>
          <a:xfrm>
            <a:off x="5330607" y="4480394"/>
            <a:ext cx="3638273" cy="7972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BC72A3B-164B-41F6-9845-06CD63A538E7}"/>
              </a:ext>
            </a:extLst>
          </p:cNvPr>
          <p:cNvSpPr/>
          <p:nvPr/>
        </p:nvSpPr>
        <p:spPr>
          <a:xfrm>
            <a:off x="5330607" y="5277617"/>
            <a:ext cx="3638273" cy="43070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5483"/>
            <a:endParaRPr lang="pt-BR" sz="171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9089C2D-9F9D-4E34-901D-6D56E7B27958}"/>
              </a:ext>
            </a:extLst>
          </p:cNvPr>
          <p:cNvSpPr/>
          <p:nvPr/>
        </p:nvSpPr>
        <p:spPr>
          <a:xfrm>
            <a:off x="7754074" y="6148449"/>
            <a:ext cx="1214806" cy="751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5483"/>
            <a:r>
              <a:rPr lang="pt-BR" sz="857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Adaptado de http://bicicletanosplanos.org/como-fazer-na-sua-cidade/ot-politica-publica/</a:t>
            </a:r>
            <a:endParaRPr lang="pt-BR" sz="857" dirty="0">
              <a:solidFill>
                <a:prstClr val="white">
                  <a:lumMod val="65000"/>
                </a:prstClr>
              </a:solidFill>
              <a:latin typeface="Calibri" panose="020F0502020204030204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7190C4C-7C3D-477E-B107-AC93C745AC9E}"/>
              </a:ext>
            </a:extLst>
          </p:cNvPr>
          <p:cNvSpPr/>
          <p:nvPr/>
        </p:nvSpPr>
        <p:spPr>
          <a:xfrm>
            <a:off x="2749774" y="4381063"/>
            <a:ext cx="2200912" cy="8483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 defTabSz="435483"/>
            <a:r>
              <a:rPr lang="pt-BR" sz="1524" dirty="0">
                <a:solidFill>
                  <a:srgbClr val="00B050"/>
                </a:solidFill>
                <a:latin typeface="Calibri" panose="020F0502020204030204"/>
              </a:rPr>
              <a:t>Redução de externalidades negativas</a:t>
            </a:r>
          </a:p>
        </p:txBody>
      </p:sp>
    </p:spTree>
    <p:extLst>
      <p:ext uri="{BB962C8B-B14F-4D97-AF65-F5344CB8AC3E}">
        <p14:creationId xmlns:p14="http://schemas.microsoft.com/office/powerpoint/2010/main" val="180917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A1ABDB-DF93-4B75-8F51-47BE8680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227" y="324291"/>
            <a:ext cx="8187811" cy="632134"/>
          </a:xfrm>
        </p:spPr>
        <p:txBody>
          <a:bodyPr>
            <a:normAutofit/>
          </a:bodyPr>
          <a:lstStyle/>
          <a:p>
            <a:r>
              <a:rPr lang="pt-BR" dirty="0"/>
              <a:t>CONTEXTO PRÉ-PANDEMIA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C4FFFF-D3CB-4959-8CB2-04F89CDD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29" y="2127748"/>
            <a:ext cx="4139173" cy="234040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3F0AE7-9035-45EA-B44D-93D91C0A058B}"/>
              </a:ext>
            </a:extLst>
          </p:cNvPr>
          <p:cNvSpPr txBox="1"/>
          <p:nvPr/>
        </p:nvSpPr>
        <p:spPr>
          <a:xfrm>
            <a:off x="577955" y="1335051"/>
            <a:ext cx="4526614" cy="56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Divisão modal das viagens por porte do município e modo de transporte, 2017 (ANTP, 2020).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D1BB4F3-D086-4DA2-B1F1-5A686AF52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58" y="2114255"/>
            <a:ext cx="3881081" cy="359015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2532942-F2EC-4A22-B89D-53177CC57ADA}"/>
              </a:ext>
            </a:extLst>
          </p:cNvPr>
          <p:cNvSpPr txBox="1"/>
          <p:nvPr/>
        </p:nvSpPr>
        <p:spPr>
          <a:xfrm>
            <a:off x="4997410" y="1254591"/>
            <a:ext cx="3792177" cy="79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35483"/>
            <a:r>
              <a:rPr lang="pt-BR" sz="1524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Evolução dos passageiros equivalentes transportados por mês no sistema de ônibus urbano (2013-2019) (NTU, 2019).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E842643-57C0-4C6E-8568-764B17CF0528}"/>
              </a:ext>
            </a:extLst>
          </p:cNvPr>
          <p:cNvCxnSpPr/>
          <p:nvPr/>
        </p:nvCxnSpPr>
        <p:spPr>
          <a:xfrm>
            <a:off x="5424469" y="2394803"/>
            <a:ext cx="3269428" cy="102516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Retângulo 4">
            <a:extLst>
              <a:ext uri="{FF2B5EF4-FFF2-40B4-BE49-F238E27FC236}">
                <a16:creationId xmlns:a16="http://schemas.microsoft.com/office/drawing/2014/main" id="{CE97952D-18D3-47A1-80AC-12AF4A38B3F9}"/>
              </a:ext>
            </a:extLst>
          </p:cNvPr>
          <p:cNvSpPr/>
          <p:nvPr/>
        </p:nvSpPr>
        <p:spPr>
          <a:xfrm>
            <a:off x="577955" y="4717023"/>
            <a:ext cx="4419455" cy="1167879"/>
          </a:xfrm>
          <a:prstGeom prst="rect">
            <a:avLst/>
          </a:prstGeom>
        </p:spPr>
        <p:txBody>
          <a:bodyPr vert="horz" lIns="87100" tIns="43550" rIns="87100" bIns="43550" rtlCol="0">
            <a:normAutofit/>
          </a:bodyPr>
          <a:lstStyle/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Menor participação do transporte coletivo em municípios menores.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A frota de motos supera a de automóveis em 45% das cidades brasileiras.</a:t>
            </a: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endParaRPr lang="pt-BR" sz="1524" dirty="0">
              <a:solidFill>
                <a:prstClr val="black"/>
              </a:solidFill>
              <a:latin typeface="Calibri" panose="020F0502020204030204"/>
            </a:endParaRPr>
          </a:p>
          <a:p>
            <a:pPr marL="228585" indent="-228585" defTabSz="914340">
              <a:lnSpc>
                <a:spcPct val="90000"/>
              </a:lnSpc>
              <a:spcBef>
                <a:spcPts val="1000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endParaRPr lang="pt-BR" sz="1524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35DAFF-DF1E-4CAD-AFA1-D68F5BD1AA4F}"/>
              </a:ext>
            </a:extLst>
          </p:cNvPr>
          <p:cNvSpPr/>
          <p:nvPr/>
        </p:nvSpPr>
        <p:spPr>
          <a:xfrm>
            <a:off x="5104569" y="5704410"/>
            <a:ext cx="4419455" cy="957234"/>
          </a:xfrm>
          <a:prstGeom prst="rect">
            <a:avLst/>
          </a:prstGeom>
        </p:spPr>
        <p:txBody>
          <a:bodyPr vert="horz" lIns="87100" tIns="43550" rIns="87100" bIns="43550" rtlCol="0">
            <a:noAutofit/>
          </a:bodyPr>
          <a:lstStyle/>
          <a:p>
            <a:pPr marL="228585" indent="-228585" defTabSz="914340">
              <a:lnSpc>
                <a:spcPct val="90000"/>
              </a:lnSpc>
              <a:spcBef>
                <a:spcPts val="572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Queda contínua de demanda</a:t>
            </a:r>
          </a:p>
          <a:p>
            <a:pPr marL="228585" indent="-228585" defTabSz="914340">
              <a:lnSpc>
                <a:spcPct val="90000"/>
              </a:lnSpc>
              <a:spcBef>
                <a:spcPts val="572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Redução do IPK</a:t>
            </a:r>
          </a:p>
          <a:p>
            <a:pPr marL="228585" indent="-228585" defTabSz="914340">
              <a:lnSpc>
                <a:spcPct val="90000"/>
              </a:lnSpc>
              <a:spcBef>
                <a:spcPts val="572"/>
              </a:spcBef>
              <a:buClr>
                <a:srgbClr val="212745">
                  <a:lumMod val="75000"/>
                </a:srgbClr>
              </a:buClr>
              <a:buFont typeface="Wingdings" panose="05000000000000000000" pitchFamily="2" charset="2"/>
              <a:buChar char="§"/>
            </a:pPr>
            <a:r>
              <a:rPr lang="pt-BR" sz="1524" dirty="0">
                <a:solidFill>
                  <a:prstClr val="black"/>
                </a:solidFill>
                <a:latin typeface="Calibri" panose="020F0502020204030204"/>
              </a:rPr>
              <a:t>Elevação de tarifas</a:t>
            </a:r>
          </a:p>
        </p:txBody>
      </p:sp>
    </p:spTree>
    <p:extLst>
      <p:ext uri="{BB962C8B-B14F-4D97-AF65-F5344CB8AC3E}">
        <p14:creationId xmlns:p14="http://schemas.microsoft.com/office/powerpoint/2010/main" val="3858599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tegração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1246</Words>
  <Application>Microsoft Office PowerPoint</Application>
  <PresentationFormat>Apresentação na tela (4:3)</PresentationFormat>
  <Paragraphs>141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Nirmala UI Semilight</vt:lpstr>
      <vt:lpstr>Wingdings</vt:lpstr>
      <vt:lpstr>Office Theme</vt:lpstr>
      <vt:lpstr>Apresentação do PowerPoint</vt:lpstr>
      <vt:lpstr>MOBILIDADE URBANA</vt:lpstr>
      <vt:lpstr>COMPORTAMENTO DURANTE ISOLAMENTO SOCIAL</vt:lpstr>
      <vt:lpstr>PESQUISA</vt:lpstr>
      <vt:lpstr>PESQUISA</vt:lpstr>
      <vt:lpstr>PESQUISA</vt:lpstr>
      <vt:lpstr>REFLEXOS PÓS ISOLAMENTO SOCIAL</vt:lpstr>
      <vt:lpstr>REFLEXOS PÓS ISOLAMENTO SOCIAL</vt:lpstr>
      <vt:lpstr>CONTEXTO PRÉ-PANDEMIA</vt:lpstr>
      <vt:lpstr>TRANSPORTE PÚBLICO</vt:lpstr>
      <vt:lpstr>IMPACTOS DURANTE A PANDEMIA</vt:lpstr>
      <vt:lpstr>DESEQUILÍBRIO OFERTA X DEMANDA</vt:lpstr>
      <vt:lpstr>IMPACTOS IMEDIATOS X AÇÕES EMERGENCIAIS</vt:lpstr>
      <vt:lpstr>DESAFIOS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Lílian dos Santos Fontes Pereira Bracarense</dc:creator>
  <cp:lastModifiedBy>Lílian dos Santos Fontes Pereira Bracarense</cp:lastModifiedBy>
  <cp:revision>1</cp:revision>
  <dcterms:created xsi:type="dcterms:W3CDTF">2021-11-13T13:40:49Z</dcterms:created>
  <dcterms:modified xsi:type="dcterms:W3CDTF">2021-11-13T13:41:18Z</dcterms:modified>
</cp:coreProperties>
</file>